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93" r:id="rId22"/>
    <p:sldId id="276" r:id="rId23"/>
    <p:sldId id="277" r:id="rId24"/>
    <p:sldId id="278" r:id="rId25"/>
    <p:sldId id="279" r:id="rId26"/>
    <p:sldId id="282" r:id="rId27"/>
    <p:sldId id="283" r:id="rId28"/>
    <p:sldId id="29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3" r:id="rId38"/>
    <p:sldId id="295" r:id="rId39"/>
    <p:sldId id="296" r:id="rId40"/>
    <p:sldId id="297" r:id="rId41"/>
    <p:sldId id="302" r:id="rId42"/>
    <p:sldId id="298" r:id="rId43"/>
    <p:sldId id="299" r:id="rId44"/>
    <p:sldId id="300" r:id="rId45"/>
    <p:sldId id="301" r:id="rId46"/>
    <p:sldId id="280" r:id="rId4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15938"/>
    <a:srgbClr val="B4DE86"/>
    <a:srgbClr val="1F9C1C"/>
    <a:srgbClr val="328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490AF-3E3A-41A9-A8D3-A98A00DE70F0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50946-25CC-4E4E-8255-CEE0BEB11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5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7E80E-8DA5-45F2-97B5-286A5F77560D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FC69D-C60B-4C4B-BF27-70F72E75B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ферредоксин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C69D-C60B-4C4B-BF27-70F72E75B7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1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C69D-C60B-4C4B-BF27-70F72E75B7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1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EFFD-74E3-43BE-9BF6-3C2A880B5DBB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99F7-E089-4FF9-BD3B-B529EDC0EA75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0124-0AEA-4E09-AEAE-40CD96CFBF32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7A8-A866-4E7D-89F1-F5298A7E75DA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FC88-C6CE-44C4-9B3C-234182614BBC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D95A-D308-41D2-A53D-9290728A1043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D2E4-6DFD-4758-9F27-90D484FDD0AA}" type="datetime1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E94F-C4F4-4327-AA3C-DF57628BCA2D}" type="datetime1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ABDA-9F1E-4880-8699-8D31DB96F765}" type="datetime1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B69-7EBA-4E93-8B01-BDE32D83AF3C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319E-403F-4ACD-A9D1-E0FA5033F298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78FA-1E62-49D8-A6B0-C7A315F9A506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sc26.ru/vid/biologicheskii-metod-zashchity-selskokhozyaistvennykh-kultur-ot-vreditelei-i-bolezne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agroxxi.ru/gazeta-zaschita-rastenii/novosti/sornjak-visnaga-stal-odnim-iz-samyh-perspektivnyh-dlja-proizvodstva-biogerbicidov.html?yrwinfo=1631528633871514-2489570957484938652-sas3-0804-36f-sas-l7-balancer-8080-BAL-2478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5922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Лекция </a:t>
            </a:r>
            <a:r>
              <a:rPr lang="ru-RU" b="1" dirty="0" smtClean="0"/>
              <a:t>10. </a:t>
            </a:r>
            <a:r>
              <a:rPr lang="ru-RU" b="1" dirty="0"/>
              <a:t>Применение методов биотехнологии в растениеводстве и </a:t>
            </a:r>
            <a:r>
              <a:rPr lang="ru-RU" b="1" dirty="0" smtClean="0"/>
              <a:t>земледелии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280920" cy="2952328"/>
          </a:xfrm>
        </p:spPr>
        <p:txBody>
          <a:bodyPr>
            <a:normAutofit lnSpcReduction="1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Технология </a:t>
            </a:r>
            <a:r>
              <a:rPr lang="ru-RU" dirty="0" smtClean="0">
                <a:solidFill>
                  <a:schemeClr val="tx1"/>
                </a:solidFill>
              </a:rPr>
              <a:t>получения и применения </a:t>
            </a:r>
            <a:r>
              <a:rPr lang="ru-RU" dirty="0">
                <a:solidFill>
                  <a:schemeClr val="tx1"/>
                </a:solidFill>
              </a:rPr>
              <a:t>биологических удобрений.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Биологические методы и препараты для борьбы с вредителями и болезнями сельскохозяйственных растений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Производство биогаза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fontScale="85000" lnSpcReduction="10000"/>
          </a:bodyPr>
          <a:lstStyle/>
          <a:p>
            <a:pPr marL="0" indent="447675">
              <a:buNone/>
            </a:pPr>
            <a:r>
              <a:rPr lang="ru-RU" dirty="0" smtClean="0"/>
              <a:t>В настоящее время бактерии </a:t>
            </a:r>
            <a:r>
              <a:rPr lang="ru-RU" dirty="0"/>
              <a:t>выращивают обычным способом в глубинной культуре в стерильных условиях до достижения достаточно высокой плотности культуры (108–109 клеток/мл); в качестве основы среды используют дрожжевой экстракт или </a:t>
            </a:r>
            <a:r>
              <a:rPr lang="ru-RU" dirty="0" err="1"/>
              <a:t>маннитол</a:t>
            </a:r>
            <a:r>
              <a:rPr lang="ru-RU" dirty="0"/>
              <a:t>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/>
              <a:t>Далее просушенный, </a:t>
            </a:r>
            <a:r>
              <a:rPr lang="ru-RU" dirty="0"/>
              <a:t>измельченный </a:t>
            </a:r>
            <a:r>
              <a:rPr lang="ru-RU" dirty="0" smtClean="0"/>
              <a:t>торф </a:t>
            </a:r>
            <a:r>
              <a:rPr lang="ru-RU" dirty="0"/>
              <a:t>доводят до рН 6.5–7.0, добавляя </a:t>
            </a:r>
            <a:r>
              <a:rPr lang="ru-RU" dirty="0" smtClean="0"/>
              <a:t>карбонат кальция (CaCO3), </a:t>
            </a:r>
            <a:r>
              <a:rPr lang="ru-RU" dirty="0"/>
              <a:t>и смешивают с жидкой культурой (40 % по массе).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/>
              <a:t>Препарат </a:t>
            </a:r>
            <a:r>
              <a:rPr lang="ru-RU" dirty="0"/>
              <a:t>бактерий на торфяной основе в течение нескольких суток созревает. Затем его вновь перемешивают и фасуют в полиэтиленовые мешочки, которые герметизируют. При хранении препарата в условиях пониженной температуры жизнеспособность </a:t>
            </a:r>
            <a:r>
              <a:rPr lang="ru-RU" dirty="0" err="1"/>
              <a:t>инокулята</a:t>
            </a:r>
            <a:r>
              <a:rPr lang="ru-RU" dirty="0"/>
              <a:t> сохраняется достаточно долго, до 90 недель.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1"/>
            <a:ext cx="7488832" cy="6122421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Сухие препараты азотфиксаторов, приготовленные на основе клубеньковых бактерий рода </a:t>
            </a:r>
            <a:r>
              <a:rPr lang="ru-RU" sz="3400" i="1" dirty="0" err="1"/>
              <a:t>Rhizobium</a:t>
            </a:r>
            <a:r>
              <a:rPr lang="ru-RU" sz="3400" i="1" dirty="0"/>
              <a:t> </a:t>
            </a:r>
            <a:r>
              <a:rPr lang="ru-RU" sz="3400" dirty="0"/>
              <a:t>и предназначенные для повышения урожайности бобовых </a:t>
            </a:r>
            <a:r>
              <a:rPr lang="ru-RU" sz="3400" dirty="0" smtClean="0"/>
              <a:t>растений выпускаются </a:t>
            </a:r>
            <a:r>
              <a:rPr lang="ru-RU" sz="3400" dirty="0"/>
              <a:t>под товарным названием «Нитрагин</a:t>
            </a:r>
            <a:r>
              <a:rPr lang="ru-RU" sz="3400" dirty="0" smtClean="0"/>
              <a:t>». </a:t>
            </a:r>
            <a:r>
              <a:rPr lang="ru-RU" sz="3400" dirty="0"/>
              <a:t>Вносят нитрагин путем опудривания семян сухим препаратом непосредственно перед посевом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sz="2900" i="1" u="sng" dirty="0" smtClean="0">
                <a:solidFill>
                  <a:srgbClr val="215938"/>
                </a:solidFill>
              </a:rPr>
              <a:t>Инокуляция </a:t>
            </a:r>
            <a:r>
              <a:rPr lang="ru-RU" sz="2900" i="1" u="sng" dirty="0">
                <a:solidFill>
                  <a:srgbClr val="215938"/>
                </a:solidFill>
              </a:rPr>
              <a:t>семян должна проводиться за 2-3 часа перед посевом, так как </a:t>
            </a:r>
            <a:r>
              <a:rPr lang="ru-RU" sz="2900" i="1" u="sng" dirty="0" err="1">
                <a:solidFill>
                  <a:srgbClr val="215938"/>
                </a:solidFill>
              </a:rPr>
              <a:t>ризобии</a:t>
            </a:r>
            <a:r>
              <a:rPr lang="ru-RU" sz="2900" i="1" u="sng" dirty="0">
                <a:solidFill>
                  <a:srgbClr val="215938"/>
                </a:solidFill>
              </a:rPr>
              <a:t> </a:t>
            </a:r>
            <a:r>
              <a:rPr lang="ru-RU" sz="2900" i="1" u="sng" dirty="0" smtClean="0">
                <a:solidFill>
                  <a:srgbClr val="215938"/>
                </a:solidFill>
              </a:rPr>
              <a:t>чувствительны </a:t>
            </a:r>
            <a:r>
              <a:rPr lang="ru-RU" sz="2900" i="1" u="sng" dirty="0">
                <a:solidFill>
                  <a:srgbClr val="215938"/>
                </a:solidFill>
              </a:rPr>
              <a:t>к солнечному свету, недостатку влаги и перегреву. Пестициды, которыми </a:t>
            </a:r>
            <a:r>
              <a:rPr lang="ru-RU" sz="2900" i="1" u="sng" dirty="0" smtClean="0">
                <a:solidFill>
                  <a:srgbClr val="215938"/>
                </a:solidFill>
              </a:rPr>
              <a:t>протравливают </a:t>
            </a:r>
            <a:r>
              <a:rPr lang="ru-RU" sz="2900" i="1" u="sng" dirty="0">
                <a:solidFill>
                  <a:srgbClr val="215938"/>
                </a:solidFill>
              </a:rPr>
              <a:t>семена для уничтожения грибковых и бактериальных инфекций, являются ядами и для </a:t>
            </a:r>
            <a:r>
              <a:rPr lang="ru-RU" sz="2900" i="1" u="sng" dirty="0" err="1" smtClean="0">
                <a:solidFill>
                  <a:srgbClr val="215938"/>
                </a:solidFill>
              </a:rPr>
              <a:t>ризобий</a:t>
            </a:r>
            <a:r>
              <a:rPr lang="ru-RU" sz="2900" i="1" u="sng" dirty="0">
                <a:solidFill>
                  <a:srgbClr val="215938"/>
                </a:solidFill>
              </a:rPr>
              <a:t>. Все это осложняет обработку семян </a:t>
            </a:r>
            <a:r>
              <a:rPr lang="ru-RU" sz="2900" i="1" u="sng" dirty="0" err="1">
                <a:solidFill>
                  <a:srgbClr val="215938"/>
                </a:solidFill>
              </a:rPr>
              <a:t>инокулятами</a:t>
            </a:r>
            <a:r>
              <a:rPr lang="ru-RU" sz="2900" i="1" u="sng" dirty="0">
                <a:solidFill>
                  <a:srgbClr val="215938"/>
                </a:solidFill>
              </a:rPr>
              <a:t> в производственных условиях. </a:t>
            </a:r>
            <a:r>
              <a:rPr lang="ru-RU" sz="2900" i="1" u="sng" dirty="0" smtClean="0">
                <a:solidFill>
                  <a:srgbClr val="215938"/>
                </a:solidFill>
              </a:rPr>
              <a:t>Во </a:t>
            </a:r>
            <a:r>
              <a:rPr lang="ru-RU" sz="2900" i="1" u="sng" dirty="0">
                <a:solidFill>
                  <a:srgbClr val="215938"/>
                </a:solidFill>
              </a:rPr>
              <a:t>ВНИИЗБК создан новый пленкообразователь ППО на основе отходов пищевой </a:t>
            </a:r>
            <a:r>
              <a:rPr lang="ru-RU" sz="2900" i="1" u="sng" dirty="0" smtClean="0">
                <a:solidFill>
                  <a:srgbClr val="215938"/>
                </a:solidFill>
              </a:rPr>
              <a:t>промышленности </a:t>
            </a:r>
            <a:r>
              <a:rPr lang="ru-RU" sz="2900" i="1" u="sng" dirty="0">
                <a:solidFill>
                  <a:srgbClr val="215938"/>
                </a:solidFill>
              </a:rPr>
              <a:t>растительного и животного происхождения для инкрустации семян </a:t>
            </a:r>
            <a:r>
              <a:rPr lang="ru-RU" sz="2900" i="1" u="sng" dirty="0" err="1" smtClean="0">
                <a:solidFill>
                  <a:srgbClr val="215938"/>
                </a:solidFill>
              </a:rPr>
              <a:t>ризобиями</a:t>
            </a:r>
            <a:r>
              <a:rPr lang="ru-RU" sz="2900" i="1" u="sng" dirty="0" smtClean="0">
                <a:solidFill>
                  <a:srgbClr val="215938"/>
                </a:solidFill>
              </a:rPr>
              <a:t>*.</a:t>
            </a:r>
          </a:p>
          <a:p>
            <a:r>
              <a:rPr lang="ru-RU" sz="3400" dirty="0" smtClean="0"/>
              <a:t>Препараты </a:t>
            </a:r>
            <a:r>
              <a:rPr lang="ru-RU" sz="3400" dirty="0"/>
              <a:t>нитрагина вносят в почву на фоне минеральных и органических удобрений.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0808"/>
            <a:ext cx="162018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4" r="4489" b="16062"/>
          <a:stretch/>
        </p:blipFill>
        <p:spPr bwMode="auto">
          <a:xfrm>
            <a:off x="7441743" y="332656"/>
            <a:ext cx="1807003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47482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215938"/>
                </a:solidFill>
              </a:rPr>
              <a:t>*Научно </a:t>
            </a:r>
            <a:r>
              <a:rPr lang="ru-RU" sz="1600" i="1" dirty="0">
                <a:solidFill>
                  <a:srgbClr val="215938"/>
                </a:solidFill>
              </a:rPr>
              <a:t>– производственный журнал «Зернобобовые и крупяные культуры», №1(9) – 2014 г.</a:t>
            </a:r>
            <a:endParaRPr lang="ru-RU" sz="1600" dirty="0">
              <a:solidFill>
                <a:srgbClr val="21593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lnSpcReduction="10000"/>
          </a:bodyPr>
          <a:lstStyle/>
          <a:p>
            <a:pPr marL="0" indent="447675">
              <a:buNone/>
            </a:pPr>
            <a:r>
              <a:rPr lang="ru-RU" dirty="0" smtClean="0"/>
              <a:t>Аналог </a:t>
            </a:r>
            <a:r>
              <a:rPr lang="ru-RU" dirty="0"/>
              <a:t>азотных удобрений – другой препарат азотфиксирующих бактерий – </a:t>
            </a:r>
            <a:r>
              <a:rPr lang="ru-RU" b="1" dirty="0"/>
              <a:t>«</a:t>
            </a:r>
            <a:r>
              <a:rPr lang="ru-RU" dirty="0"/>
              <a:t>Азотобактерин</a:t>
            </a:r>
            <a:r>
              <a:rPr lang="ru-RU" dirty="0" smtClean="0"/>
              <a:t>». </a:t>
            </a:r>
          </a:p>
          <a:p>
            <a:pPr marL="0" indent="447675">
              <a:buNone/>
            </a:pPr>
            <a:r>
              <a:rPr lang="ru-RU" sz="2600" i="1" dirty="0" smtClean="0">
                <a:solidFill>
                  <a:srgbClr val="215938"/>
                </a:solidFill>
              </a:rPr>
              <a:t>Бактерии </a:t>
            </a:r>
            <a:r>
              <a:rPr lang="ru-RU" sz="2600" i="1" dirty="0">
                <a:solidFill>
                  <a:srgbClr val="215938"/>
                </a:solidFill>
              </a:rPr>
              <a:t>рода </a:t>
            </a:r>
            <a:r>
              <a:rPr lang="ru-RU" sz="2600" i="1" dirty="0" err="1">
                <a:solidFill>
                  <a:srgbClr val="215938"/>
                </a:solidFill>
              </a:rPr>
              <a:t>Azotobacter</a:t>
            </a:r>
            <a:r>
              <a:rPr lang="ru-RU" sz="2600" i="1" dirty="0">
                <a:solidFill>
                  <a:srgbClr val="215938"/>
                </a:solidFill>
              </a:rPr>
              <a:t> являются свободноживущими азотфиксирующими микроорганизмами и обладают высокой продуктивностью </a:t>
            </a:r>
            <a:r>
              <a:rPr lang="ru-RU" sz="2600" i="1" dirty="0" err="1">
                <a:solidFill>
                  <a:srgbClr val="215938"/>
                </a:solidFill>
              </a:rPr>
              <a:t>азотфиксации</a:t>
            </a:r>
            <a:r>
              <a:rPr lang="ru-RU" sz="2600" i="1" dirty="0">
                <a:solidFill>
                  <a:srgbClr val="215938"/>
                </a:solidFill>
              </a:rPr>
              <a:t> (до 20 мг/г использованного сахара). Помимо связывания атмосферного азота, </a:t>
            </a:r>
            <a:r>
              <a:rPr lang="ru-RU" sz="2600" i="1" dirty="0" err="1" smtClean="0">
                <a:solidFill>
                  <a:srgbClr val="215938"/>
                </a:solidFill>
              </a:rPr>
              <a:t>Azotabacter</a:t>
            </a:r>
            <a:r>
              <a:rPr lang="ru-RU" sz="2600" i="1" dirty="0" smtClean="0">
                <a:solidFill>
                  <a:srgbClr val="215938"/>
                </a:solidFill>
              </a:rPr>
              <a:t> </a:t>
            </a:r>
            <a:r>
              <a:rPr lang="ru-RU" sz="2600" i="1" dirty="0">
                <a:solidFill>
                  <a:srgbClr val="215938"/>
                </a:solidFill>
              </a:rPr>
              <a:t>способен </a:t>
            </a:r>
            <a:r>
              <a:rPr lang="ru-RU" sz="2600" i="1" dirty="0" err="1">
                <a:solidFill>
                  <a:srgbClr val="215938"/>
                </a:solidFill>
              </a:rPr>
              <a:t>экскретировать</a:t>
            </a:r>
            <a:r>
              <a:rPr lang="ru-RU" sz="2600" i="1" dirty="0">
                <a:solidFill>
                  <a:srgbClr val="215938"/>
                </a:solidFill>
              </a:rPr>
              <a:t> </a:t>
            </a:r>
            <a:r>
              <a:rPr lang="ru-RU" sz="2600" i="1" dirty="0" err="1">
                <a:solidFill>
                  <a:srgbClr val="215938"/>
                </a:solidFill>
              </a:rPr>
              <a:t>фунгицидные</a:t>
            </a:r>
            <a:r>
              <a:rPr lang="ru-RU" sz="2600" i="1" dirty="0">
                <a:solidFill>
                  <a:srgbClr val="215938"/>
                </a:solidFill>
              </a:rPr>
              <a:t> вещества. Этим угнетается развитие в ризосфере растений микроскопических грибов, многие из которых тормозят развитие растений</a:t>
            </a:r>
            <a:r>
              <a:rPr lang="ru-RU" sz="2600" i="1" dirty="0" smtClean="0">
                <a:solidFill>
                  <a:srgbClr val="215938"/>
                </a:solidFill>
              </a:rPr>
              <a:t>.</a:t>
            </a:r>
          </a:p>
          <a:p>
            <a:pPr marL="0" indent="447675">
              <a:buNone/>
            </a:pPr>
            <a:r>
              <a:rPr lang="ru-RU" dirty="0"/>
              <a:t>Технология получения сухого препарата азотобактерина аналогична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получению </a:t>
            </a:r>
            <a:r>
              <a:rPr lang="ru-RU" dirty="0"/>
              <a:t>сухого </a:t>
            </a:r>
            <a:r>
              <a:rPr lang="ru-RU" dirty="0" smtClean="0"/>
              <a:t>нитрагина.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71" y="476672"/>
            <a:ext cx="189413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4326"/>
            <a:ext cx="8856984" cy="5876962"/>
          </a:xfrm>
        </p:spPr>
        <p:txBody>
          <a:bodyPr>
            <a:normAutofit/>
          </a:bodyPr>
          <a:lstStyle/>
          <a:p>
            <a:r>
              <a:rPr lang="ru-RU" dirty="0"/>
              <a:t>В последние годы для изучения биологической </a:t>
            </a:r>
            <a:r>
              <a:rPr lang="ru-RU" dirty="0" err="1"/>
              <a:t>азотфиксации</a:t>
            </a:r>
            <a:r>
              <a:rPr lang="ru-RU" dirty="0"/>
              <a:t> стали применять методы </a:t>
            </a:r>
            <a:r>
              <a:rPr lang="ru-RU" u="sng" dirty="0"/>
              <a:t>молекулярной биологии и новейшие методы генетики.</a:t>
            </a:r>
          </a:p>
          <a:p>
            <a:r>
              <a:rPr lang="ru-RU" dirty="0"/>
              <a:t>Установлена возможность с помощью </a:t>
            </a:r>
            <a:r>
              <a:rPr lang="ru-RU" dirty="0" err="1" smtClean="0"/>
              <a:t>колифага</a:t>
            </a:r>
            <a:r>
              <a:rPr lang="ru-RU" dirty="0" smtClean="0"/>
              <a:t> P1 </a:t>
            </a:r>
            <a:r>
              <a:rPr lang="ru-RU" sz="2400" i="1" dirty="0">
                <a:solidFill>
                  <a:srgbClr val="215938"/>
                </a:solidFill>
              </a:rPr>
              <a:t>(Бактериофаг коли жидкий) </a:t>
            </a:r>
            <a:r>
              <a:rPr lang="ru-RU" dirty="0" smtClean="0"/>
              <a:t>размножать </a:t>
            </a:r>
            <a:r>
              <a:rPr lang="ru-RU" dirty="0"/>
              <a:t>свободноживущую азотфиксирующую бактерию </a:t>
            </a:r>
            <a:r>
              <a:rPr lang="ru-RU" i="1" dirty="0" err="1"/>
              <a:t>Klebsiella</a:t>
            </a:r>
            <a:r>
              <a:rPr lang="ru-RU" i="1" dirty="0"/>
              <a:t> </a:t>
            </a:r>
            <a:r>
              <a:rPr lang="ru-RU" i="1" dirty="0" err="1"/>
              <a:t>pneumoniae</a:t>
            </a:r>
            <a:r>
              <a:rPr lang="ru-RU" i="1" dirty="0"/>
              <a:t> </a:t>
            </a:r>
            <a:r>
              <a:rPr lang="ru-RU" dirty="0"/>
              <a:t>М5 и с ее помощью </a:t>
            </a:r>
            <a:r>
              <a:rPr lang="ru-RU" dirty="0" err="1"/>
              <a:t>трансдуцировать</a:t>
            </a:r>
            <a:r>
              <a:rPr lang="ru-RU" dirty="0"/>
              <a:t> </a:t>
            </a:r>
            <a:r>
              <a:rPr lang="ru-RU" dirty="0" err="1"/>
              <a:t>nif</a:t>
            </a:r>
            <a:r>
              <a:rPr lang="ru-RU" dirty="0"/>
              <a:t>-гены (гены </a:t>
            </a:r>
            <a:r>
              <a:rPr lang="ru-RU" dirty="0" err="1"/>
              <a:t>азотфиксации</a:t>
            </a:r>
            <a:r>
              <a:rPr lang="ru-RU" dirty="0"/>
              <a:t>). </a:t>
            </a:r>
            <a:endParaRPr lang="ru-RU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450399"/>
            <a:ext cx="3775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См. лекцию по генной инженерии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Снабжение растений </a:t>
            </a:r>
            <a:r>
              <a:rPr lang="ru-RU" sz="3200" b="1" i="1" dirty="0" smtClean="0">
                <a:solidFill>
                  <a:srgbClr val="C00000"/>
                </a:solidFill>
              </a:rPr>
              <a:t>фосфатами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64568"/>
            <a:ext cx="8856984" cy="5976664"/>
          </a:xfrm>
        </p:spPr>
        <p:txBody>
          <a:bodyPr>
            <a:normAutofit fontScale="92500" lnSpcReduction="20000"/>
          </a:bodyPr>
          <a:lstStyle/>
          <a:p>
            <a:pPr marL="0" indent="447675">
              <a:buNone/>
            </a:pPr>
            <a:r>
              <a:rPr lang="ru-RU" dirty="0"/>
              <a:t>Фосфатные ионы в почве, как известно, не очень подвижны, поэтому вокруг корневой зоны растений часто возникает дефицит фосфора. </a:t>
            </a:r>
            <a:endParaRPr lang="ru-RU" dirty="0" smtClean="0"/>
          </a:p>
          <a:p>
            <a:pPr marL="0" indent="447675">
              <a:buNone/>
            </a:pPr>
            <a:r>
              <a:rPr lang="ru-RU" b="1" dirty="0" err="1" smtClean="0"/>
              <a:t>Везикулярно-арбускулярная</a:t>
            </a:r>
            <a:r>
              <a:rPr lang="ru-RU" b="1" dirty="0" smtClean="0"/>
              <a:t> </a:t>
            </a:r>
            <a:r>
              <a:rPr lang="ru-RU" b="1" dirty="0"/>
              <a:t>микориза (ВА</a:t>
            </a:r>
            <a:r>
              <a:rPr lang="ru-RU" dirty="0"/>
              <a:t>) играет существенную роль в плодородии почвы, так как способствует поглощению растениями фосфатов из почвы. </a:t>
            </a:r>
            <a:endParaRPr lang="ru-RU" dirty="0" smtClean="0"/>
          </a:p>
          <a:p>
            <a:pPr marL="0" indent="447675">
              <a:buNone/>
            </a:pPr>
            <a:r>
              <a:rPr lang="ru-RU" b="1" i="1" dirty="0" smtClean="0"/>
              <a:t>Эндо- </a:t>
            </a:r>
            <a:r>
              <a:rPr lang="ru-RU" b="1" i="1" dirty="0"/>
              <a:t>и </a:t>
            </a:r>
            <a:r>
              <a:rPr lang="ru-RU" b="1" i="1" dirty="0" err="1"/>
              <a:t>экзомикоризы</a:t>
            </a:r>
            <a:r>
              <a:rPr lang="ru-RU" b="1" i="1" dirty="0"/>
              <a:t> </a:t>
            </a:r>
            <a:r>
              <a:rPr lang="ru-RU" dirty="0"/>
              <a:t>представляют собой особые структуры, формирующиеся внутри или вокруг мелких корешков растений в результате заражения почвенными непатогенными грибами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447675">
              <a:buNone/>
            </a:pPr>
            <a:r>
              <a:rPr lang="ru-RU" dirty="0" smtClean="0"/>
              <a:t>Возникающие </a:t>
            </a:r>
            <a:r>
              <a:rPr lang="ru-RU" dirty="0"/>
              <a:t>симбиотические отношения между грибами и растениями выгодны растению-хозяину.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1358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размножения </a:t>
            </a:r>
            <a:r>
              <a:rPr lang="ru-RU" dirty="0" err="1"/>
              <a:t>эндофитов</a:t>
            </a:r>
            <a:r>
              <a:rPr lang="ru-RU" dirty="0"/>
              <a:t> в почве нужна их инокуляция. Однако размножение грибов происходит только в присутствии растения-хозяина.</a:t>
            </a:r>
          </a:p>
          <a:p>
            <a:r>
              <a:rPr lang="ru-RU" dirty="0"/>
              <a:t>Единственный эффективный способ получения больших количеств </a:t>
            </a:r>
            <a:r>
              <a:rPr lang="ru-RU" dirty="0" err="1"/>
              <a:t>эндофита</a:t>
            </a:r>
            <a:r>
              <a:rPr lang="ru-RU" dirty="0"/>
              <a:t> – выращивание на соответствующей линии растений</a:t>
            </a:r>
            <a:r>
              <a:rPr lang="ru-RU" dirty="0" smtClean="0"/>
              <a:t>. </a:t>
            </a:r>
            <a:r>
              <a:rPr lang="ru-RU" sz="2800" i="1" dirty="0"/>
              <a:t>Метод эффективен при разведении лесов, цитрусовых, но не находит применения для инокуляции в полевых условиях, так как препарата нужно много (2–3 т неочищенного </a:t>
            </a:r>
            <a:r>
              <a:rPr lang="ru-RU" sz="2800" i="1" dirty="0" err="1"/>
              <a:t>инокулята</a:t>
            </a:r>
            <a:r>
              <a:rPr lang="ru-RU" sz="2800" i="1" dirty="0"/>
              <a:t> на 1 га). Получать такие количества </a:t>
            </a:r>
            <a:r>
              <a:rPr lang="ru-RU" sz="2800" i="1" dirty="0" err="1"/>
              <a:t>инокулята</a:t>
            </a:r>
            <a:r>
              <a:rPr lang="ru-RU" sz="2800" i="1" dirty="0"/>
              <a:t> ВА пока не представляется возможным.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77500" lnSpcReduction="20000"/>
          </a:bodyPr>
          <a:lstStyle/>
          <a:p>
            <a:pPr marL="0" indent="447675">
              <a:buNone/>
            </a:pPr>
            <a:r>
              <a:rPr lang="ru-RU" dirty="0"/>
              <a:t>Для улучшения питания сельскохозяйственных культур фосфатами эффективен метод применения </a:t>
            </a:r>
            <a:r>
              <a:rPr lang="ru-RU" u="sng" dirty="0" err="1"/>
              <a:t>фосфоробактерина</a:t>
            </a:r>
            <a:r>
              <a:rPr lang="ru-RU" dirty="0"/>
              <a:t>. Препарат получают на основе спор культуры </a:t>
            </a:r>
            <a:r>
              <a:rPr lang="en-US" i="1" dirty="0"/>
              <a:t>Bacillus </a:t>
            </a:r>
            <a:r>
              <a:rPr lang="en-US" i="1" dirty="0" err="1"/>
              <a:t>megaterium</a:t>
            </a:r>
            <a:r>
              <a:rPr lang="en-US" i="1" dirty="0"/>
              <a:t> </a:t>
            </a:r>
            <a:r>
              <a:rPr lang="en-US" i="1" dirty="0" err="1"/>
              <a:t>var</a:t>
            </a:r>
            <a:r>
              <a:rPr lang="ru-RU" i="1" dirty="0"/>
              <a:t>. </a:t>
            </a:r>
            <a:r>
              <a:rPr lang="en-US" i="1" dirty="0" err="1"/>
              <a:t>phosphaticum</a:t>
            </a:r>
            <a:r>
              <a:rPr lang="ru-RU" dirty="0"/>
              <a:t>. </a:t>
            </a:r>
            <a:endParaRPr lang="ru-RU" dirty="0" smtClean="0"/>
          </a:p>
          <a:p>
            <a:pPr marL="0" indent="447675">
              <a:buNone/>
            </a:pPr>
            <a:r>
              <a:rPr lang="ru-RU" i="1" dirty="0" smtClean="0"/>
              <a:t>Эти </a:t>
            </a:r>
            <a:r>
              <a:rPr lang="ru-RU" i="1" dirty="0"/>
              <a:t>бактерии превращают трудно </a:t>
            </a:r>
            <a:r>
              <a:rPr lang="ru-RU" i="1" dirty="0" smtClean="0"/>
              <a:t>усваиваемые </a:t>
            </a:r>
            <a:r>
              <a:rPr lang="ru-RU" i="1" dirty="0"/>
              <a:t>минеральные фосфаты и </a:t>
            </a:r>
            <a:r>
              <a:rPr lang="ru-RU" i="1" dirty="0" smtClean="0"/>
              <a:t>фосфорорганические </a:t>
            </a:r>
            <a:r>
              <a:rPr lang="ru-RU" i="1" dirty="0"/>
              <a:t>соединения (нуклеиновые кислоты, нуклеопротеиды) в доступную для растений </a:t>
            </a:r>
            <a:r>
              <a:rPr lang="ru-RU" i="1" dirty="0" smtClean="0"/>
              <a:t>форму. </a:t>
            </a:r>
          </a:p>
          <a:p>
            <a:pPr marL="0" indent="447675"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marL="0" indent="447675" algn="ctr">
              <a:buNone/>
            </a:pPr>
            <a:r>
              <a:rPr lang="ru-RU" b="1" u="sng" dirty="0" err="1" smtClean="0">
                <a:solidFill>
                  <a:srgbClr val="C00000"/>
                </a:solidFill>
              </a:rPr>
              <a:t>Фосфоробактерин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>
                <a:solidFill>
                  <a:srgbClr val="C00000"/>
                </a:solidFill>
              </a:rPr>
              <a:t>не заменяет фосфорные удобрения и не действует без них.</a:t>
            </a:r>
            <a:r>
              <a:rPr lang="ru-RU" u="sng" dirty="0">
                <a:solidFill>
                  <a:srgbClr val="C00000"/>
                </a:solidFill>
              </a:rPr>
              <a:t> </a:t>
            </a:r>
            <a:endParaRPr lang="ru-RU" u="sng" dirty="0" smtClean="0">
              <a:solidFill>
                <a:srgbClr val="C00000"/>
              </a:solidFill>
            </a:endParaRPr>
          </a:p>
          <a:p>
            <a:pPr marL="0" indent="447675">
              <a:buNone/>
            </a:pPr>
            <a:r>
              <a:rPr lang="ru-RU" i="1" dirty="0"/>
              <a:t>Технология получения препарата </a:t>
            </a:r>
            <a:r>
              <a:rPr lang="ru-RU" i="1" dirty="0" err="1"/>
              <a:t>фосфоробактерина</a:t>
            </a:r>
            <a:r>
              <a:rPr lang="ru-RU" i="1" dirty="0"/>
              <a:t> во многом сходна с технологией получения сухого нитрагина и азотобактерина. Выращивание </a:t>
            </a:r>
            <a:r>
              <a:rPr lang="ru-RU" i="1" dirty="0" err="1" smtClean="0"/>
              <a:t>Bac</a:t>
            </a:r>
            <a:r>
              <a:rPr lang="en-US" i="1" dirty="0" err="1" smtClean="0"/>
              <a:t>illus</a:t>
            </a:r>
            <a:r>
              <a:rPr lang="ru-RU" i="1" dirty="0" smtClean="0"/>
              <a:t> </a:t>
            </a:r>
            <a:r>
              <a:rPr lang="ru-RU" i="1" dirty="0" err="1"/>
              <a:t>megaterium</a:t>
            </a:r>
            <a:r>
              <a:rPr lang="ru-RU" i="1" dirty="0"/>
              <a:t> проводят в контролируемой глубинной культуре до стадии образования спор</a:t>
            </a:r>
            <a:r>
              <a:rPr lang="ru-RU" i="1" dirty="0" smtClean="0"/>
              <a:t>.</a:t>
            </a:r>
          </a:p>
          <a:p>
            <a:pPr marL="0" indent="447675">
              <a:buNone/>
            </a:pPr>
            <a:r>
              <a:rPr lang="ru-RU" dirty="0"/>
              <a:t>Процесс проводят в строго стерильных условиях, так как многие производственные штаммы чувствительны к действию бактериофагов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Эм-технологии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>
            <a:normAutofit fontScale="85000" lnSpcReduction="20000"/>
          </a:bodyPr>
          <a:lstStyle/>
          <a:p>
            <a:r>
              <a:rPr lang="ru-RU" i="1" u="sng" dirty="0"/>
              <a:t>Цель ЭМ-технологии </a:t>
            </a:r>
            <a:r>
              <a:rPr lang="ru-RU" i="1" dirty="0"/>
              <a:t>заключается в создании оптимальных условий для развития полезной микрофлоры, приводящей к оздоровлению почвы, а так же в повышении плодородия почвы и урожайности возделываемых культур. </a:t>
            </a:r>
            <a:endParaRPr lang="ru-RU" i="1" dirty="0" smtClean="0"/>
          </a:p>
          <a:p>
            <a:r>
              <a:rPr lang="ru-RU" i="1" u="sng" dirty="0" smtClean="0"/>
              <a:t>Задача </a:t>
            </a:r>
            <a:r>
              <a:rPr lang="ru-RU" i="1" u="sng" dirty="0"/>
              <a:t>ЭМ-технологии </a:t>
            </a:r>
            <a:r>
              <a:rPr lang="ru-RU" i="1" dirty="0"/>
              <a:t>состоит в том, чтобы обеспечить равновесие между полезными и патогенными микроорганизмами в точке золотого сечения, когда примерно 2/3 полезных микроорганизмов достаточно, чтобы обеспечить здоровье почвы, ее богатство и сбалансированность по составу микро-, макроэлементов, органических соединений. А примерно 1/3 патогенных микроорганизмов необходима, чтобы, например, «держать в тонусе» иммунную систему растений.</a:t>
            </a:r>
          </a:p>
          <a:p>
            <a:endParaRPr lang="ru-RU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58" y="0"/>
            <a:ext cx="1356742" cy="13250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83" y="4441998"/>
            <a:ext cx="8928992" cy="24091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Отобрано </a:t>
            </a:r>
            <a:r>
              <a:rPr lang="ru-RU" dirty="0"/>
              <a:t>86 лидирующих регенеративных штаммов, в совокупности выполняющих весь спектр функций по  питанию растений, их защите от болезней и оздоровлению почвенной среды, получивших название ЭМ (эффективные микроорганизмы).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4" y="57225"/>
            <a:ext cx="4876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35399" cy="198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75" y="2276871"/>
            <a:ext cx="1417700" cy="207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34" y="2265544"/>
            <a:ext cx="1431441" cy="208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538" y="3105225"/>
            <a:ext cx="4752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15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Японский ученый </a:t>
            </a:r>
            <a:r>
              <a:rPr lang="ru-RU" sz="2000" dirty="0" err="1">
                <a:solidFill>
                  <a:srgbClr val="215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Теруо</a:t>
            </a:r>
            <a:r>
              <a:rPr lang="ru-RU" sz="2000" dirty="0">
                <a:solidFill>
                  <a:srgbClr val="215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215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Хига</a:t>
            </a:r>
            <a:r>
              <a:rPr lang="ru-RU" sz="2000" dirty="0">
                <a:solidFill>
                  <a:srgbClr val="2159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1200" dirty="0">
              <a:solidFill>
                <a:srgbClr val="2159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2 Биологические методы и препараты для борьбы с вредителями и болезнями сельскохозяйственных </a:t>
            </a:r>
            <a:r>
              <a:rPr lang="ru-RU" sz="3100" b="1" dirty="0" smtClean="0">
                <a:solidFill>
                  <a:srgbClr val="C00000"/>
                </a:solidFill>
              </a:rPr>
              <a:t>растений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04056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/>
              <a:t>Недостатки применения химического метода защиты растений </a:t>
            </a:r>
            <a:r>
              <a:rPr lang="ru-RU" sz="2400" dirty="0" smtClean="0"/>
              <a:t>:</a:t>
            </a:r>
          </a:p>
          <a:p>
            <a:pPr>
              <a:defRPr/>
            </a:pPr>
            <a:r>
              <a:rPr lang="ru-RU" sz="2400" dirty="0" smtClean="0"/>
              <a:t>Токсичность </a:t>
            </a:r>
            <a:r>
              <a:rPr lang="ru-RU" sz="2400" dirty="0"/>
              <a:t>для теплокровных животных и человека.</a:t>
            </a:r>
          </a:p>
          <a:p>
            <a:pPr>
              <a:defRPr/>
            </a:pPr>
            <a:r>
              <a:rPr lang="ru-RU" sz="2400" dirty="0" smtClean="0"/>
              <a:t>Повышенная стойкость </a:t>
            </a:r>
            <a:r>
              <a:rPr lang="ru-RU" sz="2400" dirty="0"/>
              <a:t>в биологических средах, </a:t>
            </a:r>
            <a:r>
              <a:rPr lang="ru-RU" sz="2400" dirty="0" smtClean="0"/>
              <a:t>мед­ленное </a:t>
            </a:r>
            <a:r>
              <a:rPr lang="ru-RU" sz="2400" dirty="0"/>
              <a:t>в них </a:t>
            </a:r>
            <a:r>
              <a:rPr lang="ru-RU" sz="2400" dirty="0" smtClean="0"/>
              <a:t>разрушение, </a:t>
            </a:r>
            <a:r>
              <a:rPr lang="ru-RU" sz="2400" dirty="0"/>
              <a:t>что создает опасность их накопления в природных условиях. </a:t>
            </a:r>
          </a:p>
          <a:p>
            <a:pPr>
              <a:defRPr/>
            </a:pPr>
            <a:r>
              <a:rPr lang="ru-RU" sz="2400" dirty="0"/>
              <a:t>Частое применение одних и тех же препара­тов приводит к образованию резистентных рас насекомых, которые уже не поражаются этими пестицидами. </a:t>
            </a:r>
          </a:p>
          <a:p>
            <a:pPr>
              <a:defRPr/>
            </a:pPr>
            <a:r>
              <a:rPr lang="ru-RU" sz="2400" dirty="0"/>
              <a:t>Химические средства часто действуют как на вредных, так и на полезных насе­комых, что приводит к нарушению биоценозов и поражению птиц, хищных и паразитических насекомых, пчел и т. д</a:t>
            </a:r>
            <a:r>
              <a:rPr lang="ru-RU" sz="2400" dirty="0" smtClean="0"/>
              <a:t>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7452320" y="5949280"/>
            <a:ext cx="432048" cy="908720"/>
          </a:xfrm>
          <a:prstGeom prst="downArrow">
            <a:avLst>
              <a:gd name="adj1" fmla="val 41583"/>
              <a:gd name="adj2" fmla="val 9950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1. Технология получения и применения </a:t>
            </a:r>
            <a:r>
              <a:rPr lang="ru-RU" sz="3200" b="1" dirty="0"/>
              <a:t>биологических </a:t>
            </a:r>
            <a:r>
              <a:rPr lang="ru-RU" sz="3200" b="1" dirty="0" smtClean="0"/>
              <a:t>удобрений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Использование биотехнологических методов </a:t>
            </a:r>
            <a:r>
              <a:rPr lang="ru-RU" dirty="0">
                <a:solidFill>
                  <a:srgbClr val="C00000"/>
                </a:solidFill>
              </a:rPr>
              <a:t>в сельском </a:t>
            </a:r>
            <a:r>
              <a:rPr lang="ru-RU" dirty="0" smtClean="0">
                <a:solidFill>
                  <a:srgbClr val="C00000"/>
                </a:solidFill>
              </a:rPr>
              <a:t>хозяйстве:</a:t>
            </a:r>
          </a:p>
          <a:p>
            <a:r>
              <a:rPr lang="ru-RU" dirty="0" smtClean="0"/>
              <a:t> </a:t>
            </a:r>
            <a:r>
              <a:rPr lang="ru-RU" dirty="0"/>
              <a:t>для повышения плодородия почв, </a:t>
            </a:r>
            <a:endParaRPr lang="ru-RU" dirty="0" smtClean="0"/>
          </a:p>
          <a:p>
            <a:r>
              <a:rPr lang="ru-RU" dirty="0" smtClean="0"/>
              <a:t>борьбы </a:t>
            </a:r>
            <a:r>
              <a:rPr lang="ru-RU" dirty="0"/>
              <a:t>с вредителями и возбудителями болезней культурных растений и животных, </a:t>
            </a:r>
            <a:endParaRPr lang="ru-RU" dirty="0" smtClean="0"/>
          </a:p>
          <a:p>
            <a:r>
              <a:rPr lang="ru-RU" dirty="0" smtClean="0"/>
              <a:t>приготовления </a:t>
            </a:r>
            <a:r>
              <a:rPr lang="ru-RU" dirty="0"/>
              <a:t>продовольственных продуктов, их консервирования и улучшения питательных свойств.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3762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>
            <a:solidFill>
              <a:schemeClr val="tx1"/>
            </a:solidFill>
          </a:ln>
          <a:scene3d>
            <a:camera prst="isometricOffAxis1Right">
              <a:rot lat="20197352" lon="21279130" rev="490771"/>
            </a:camera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Это вызывает необходимость поиска других, более эффективных средств и методов защиты, не оказывающих отрицательного воздействия на человека и окружающую среду в целом.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Большие </a:t>
            </a:r>
            <a:r>
              <a:rPr lang="ru-RU" sz="2400" dirty="0"/>
              <a:t>перспективы среди разрабатываемых подходов имеют биологические методы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64626"/>
            <a:ext cx="91440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>
                <a:solidFill>
                  <a:srgbClr val="C00000"/>
                </a:solidFill>
              </a:rPr>
              <a:t>К</a:t>
            </a:r>
            <a:r>
              <a:rPr lang="ru-RU" sz="1900" i="1" dirty="0" smtClean="0">
                <a:solidFill>
                  <a:srgbClr val="C00000"/>
                </a:solidFill>
              </a:rPr>
              <a:t>итайцы </a:t>
            </a:r>
            <a:r>
              <a:rPr lang="ru-RU" sz="1900" i="1" dirty="0">
                <a:solidFill>
                  <a:srgbClr val="C00000"/>
                </a:solidFill>
              </a:rPr>
              <a:t>использовали фараоновых муравьев для уничтожения вредителей в зернохранилищах. </a:t>
            </a:r>
            <a:endParaRPr lang="ru-RU" sz="1900" i="1" dirty="0" smtClean="0">
              <a:solidFill>
                <a:srgbClr val="C00000"/>
              </a:solidFill>
            </a:endParaRPr>
          </a:p>
          <a:p>
            <a:r>
              <a:rPr lang="ru-RU" sz="1900" i="1" dirty="0" smtClean="0"/>
              <a:t>Во </a:t>
            </a:r>
            <a:r>
              <a:rPr lang="ru-RU" sz="1900" i="1" dirty="0"/>
              <a:t>времена Аристотеля в период интенсивного одомашнивания пчел и тутового шелкопряда человек сталкивался с массовыми заболеваниями этих насекомых. </a:t>
            </a:r>
            <a:endParaRPr lang="ru-RU" sz="1900" i="1" dirty="0" smtClean="0"/>
          </a:p>
          <a:p>
            <a:r>
              <a:rPr lang="ru-RU" sz="1900" i="1" dirty="0" smtClean="0">
                <a:solidFill>
                  <a:srgbClr val="C00000"/>
                </a:solidFill>
              </a:rPr>
              <a:t>В </a:t>
            </a:r>
            <a:r>
              <a:rPr lang="ru-RU" sz="1900" i="1" dirty="0">
                <a:solidFill>
                  <a:srgbClr val="C00000"/>
                </a:solidFill>
              </a:rPr>
              <a:t>конце XIX века работами Л. Пастера и И.И. Мечникова была заложена научная основа этого направления. Мечникову удалось выделить возбудителя болезни хлебного жука – </a:t>
            </a:r>
            <a:r>
              <a:rPr lang="ru-RU" sz="1900" i="1" dirty="0" err="1">
                <a:solidFill>
                  <a:srgbClr val="C00000"/>
                </a:solidFill>
              </a:rPr>
              <a:t>мускаридный</a:t>
            </a:r>
            <a:r>
              <a:rPr lang="ru-RU" sz="1900" i="1" dirty="0">
                <a:solidFill>
                  <a:srgbClr val="C00000"/>
                </a:solidFill>
              </a:rPr>
              <a:t> гриб (</a:t>
            </a:r>
            <a:r>
              <a:rPr lang="ru-RU" sz="1900" i="1" dirty="0" err="1">
                <a:solidFill>
                  <a:srgbClr val="C00000"/>
                </a:solidFill>
              </a:rPr>
              <a:t>Metarrisium</a:t>
            </a:r>
            <a:r>
              <a:rPr lang="ru-RU" sz="1900" i="1" dirty="0">
                <a:solidFill>
                  <a:srgbClr val="C00000"/>
                </a:solidFill>
              </a:rPr>
              <a:t> </a:t>
            </a:r>
            <a:r>
              <a:rPr lang="ru-RU" sz="1900" i="1" dirty="0" err="1">
                <a:solidFill>
                  <a:srgbClr val="C00000"/>
                </a:solidFill>
              </a:rPr>
              <a:t>anisopliae</a:t>
            </a:r>
            <a:r>
              <a:rPr lang="ru-RU" sz="1900" i="1" dirty="0">
                <a:solidFill>
                  <a:srgbClr val="C00000"/>
                </a:solidFill>
              </a:rPr>
              <a:t>), и он рекомендовал использовать данную культура для борьбы с жуком – вредителем злаковых. </a:t>
            </a:r>
            <a:endParaRPr lang="ru-RU" sz="1900" i="1" dirty="0" smtClean="0">
              <a:solidFill>
                <a:srgbClr val="C00000"/>
              </a:solidFill>
            </a:endParaRPr>
          </a:p>
          <a:p>
            <a:r>
              <a:rPr lang="ru-RU" sz="1900" i="1" dirty="0" smtClean="0"/>
              <a:t>Пастер </a:t>
            </a:r>
            <a:r>
              <a:rPr lang="ru-RU" sz="1900" i="1" dirty="0"/>
              <a:t>предложил применять бактерию – возбудитель куриной холеры для борьбы с дикими кроликами; Мечников этого же возбудителя – для уничтожения сусликов.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699628"/>
            <a:ext cx="175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</a:t>
            </a:r>
            <a:endPara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126"/>
            <a:ext cx="341761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0527" y="3232001"/>
            <a:ext cx="2423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rgbClr val="C00000"/>
                </a:solidFill>
              </a:rPr>
              <a:t>Фараоновые</a:t>
            </a:r>
            <a:r>
              <a:rPr lang="ru-RU" i="1" dirty="0" smtClean="0">
                <a:solidFill>
                  <a:srgbClr val="C00000"/>
                </a:solidFill>
              </a:rPr>
              <a:t> муравьи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19669"/>
          <a:stretch/>
        </p:blipFill>
        <p:spPr bwMode="auto">
          <a:xfrm>
            <a:off x="3924936" y="188640"/>
            <a:ext cx="4893121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2848952"/>
            <a:ext cx="343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Болезни пчел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356992"/>
            <a:ext cx="489233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5833" y="6237312"/>
            <a:ext cx="4892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Поражение насекомых </a:t>
            </a:r>
            <a:r>
              <a:rPr lang="ru-RU" i="1" dirty="0" err="1" smtClean="0">
                <a:solidFill>
                  <a:srgbClr val="C00000"/>
                </a:solidFill>
              </a:rPr>
              <a:t>мускаридным</a:t>
            </a:r>
            <a:r>
              <a:rPr lang="ru-RU" i="1" dirty="0" smtClean="0">
                <a:solidFill>
                  <a:srgbClr val="C00000"/>
                </a:solidFill>
              </a:rPr>
              <a:t> грибом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9" y="3757498"/>
            <a:ext cx="3057367" cy="22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217"/>
            <a:ext cx="9151615" cy="4000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700" b="1" dirty="0" smtClean="0"/>
              <a:t>Биологическая защита растений</a:t>
            </a:r>
            <a:r>
              <a:rPr lang="ru-RU" sz="2700" dirty="0" smtClean="0"/>
              <a:t>, основанная на использовании микроорганизмов – природных патогенов для борьбы с возбудителями болезней и вредителями культурных биологических видов в природных условиях, непрерывно совершенствуется. </a:t>
            </a:r>
          </a:p>
          <a:p>
            <a:pPr marL="0" indent="0">
              <a:buNone/>
            </a:pPr>
            <a:r>
              <a:rPr lang="ru-RU" sz="2700" dirty="0" smtClean="0"/>
              <a:t>	Выделено и описано множество микроорганизмов, патогенных для грызунов и насекомых, и на их основе созданы и продолжают разрабатываться эффективные препараты.</a:t>
            </a: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77072"/>
            <a:ext cx="9151615" cy="2677656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Использование микроорганизмов в качестве биопестицидов – сравнительно новое направление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биотехнологии.</a:t>
            </a: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настоящее время бактерии, грибы, вирусы находят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более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широкое применение в качестве промышленных биопестицидов. Технология производства этих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препаратов зависит от 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</a:rPr>
              <a:t>физиологическх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особенностей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микроогранизмов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-продуцентов.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418058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/>
              <a:t>Требования, предъявляемые </a:t>
            </a:r>
            <a:r>
              <a:rPr lang="ru-RU" sz="2800" dirty="0"/>
              <a:t>к биопестицидам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5"/>
            <a:ext cx="8784976" cy="3168352"/>
          </a:xfrm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елективность</a:t>
            </a:r>
          </a:p>
          <a:p>
            <a:r>
              <a:rPr lang="ru-RU" sz="2800" dirty="0" smtClean="0"/>
              <a:t>высокая </a:t>
            </a:r>
            <a:r>
              <a:rPr lang="ru-RU" sz="2800" dirty="0"/>
              <a:t>эффективность </a:t>
            </a:r>
            <a:r>
              <a:rPr lang="ru-RU" sz="2800" dirty="0" smtClean="0"/>
              <a:t>действия</a:t>
            </a:r>
          </a:p>
          <a:p>
            <a:r>
              <a:rPr lang="ru-RU" sz="2800" dirty="0" smtClean="0"/>
              <a:t>безопасность </a:t>
            </a:r>
            <a:r>
              <a:rPr lang="ru-RU" sz="2800" dirty="0"/>
              <a:t>для человека и полезных представителей флоры и </a:t>
            </a:r>
            <a:r>
              <a:rPr lang="ru-RU" sz="2800" dirty="0" smtClean="0"/>
              <a:t>фауны</a:t>
            </a:r>
          </a:p>
          <a:p>
            <a:r>
              <a:rPr lang="ru-RU" sz="2800" dirty="0" smtClean="0"/>
              <a:t>длительная </a:t>
            </a:r>
            <a:r>
              <a:rPr lang="ru-RU" sz="2800" dirty="0"/>
              <a:t>сохранность и удобство </a:t>
            </a:r>
            <a:r>
              <a:rPr lang="ru-RU" sz="2800" dirty="0" smtClean="0"/>
              <a:t>применения</a:t>
            </a:r>
          </a:p>
          <a:p>
            <a:r>
              <a:rPr lang="ru-RU" sz="2800" dirty="0" smtClean="0"/>
              <a:t>хорошая </a:t>
            </a:r>
            <a:r>
              <a:rPr lang="ru-RU" sz="2800" dirty="0" err="1"/>
              <a:t>смачиваемость</a:t>
            </a:r>
            <a:r>
              <a:rPr lang="ru-RU" sz="2800" dirty="0"/>
              <a:t> и </a:t>
            </a:r>
            <a:r>
              <a:rPr lang="ru-RU" sz="2800" dirty="0" err="1"/>
              <a:t>прилипаемость</a:t>
            </a:r>
            <a:r>
              <a:rPr lang="ru-RU" sz="28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8568952" cy="1938992"/>
          </a:xfrm>
          <a:prstGeom prst="rect">
            <a:avLst/>
          </a:prstGeom>
          <a:ln w="15875">
            <a:solidFill>
              <a:srgbClr val="C00000"/>
            </a:solidFill>
          </a:ln>
          <a:scene3d>
            <a:camera prst="orthographicFront">
              <a:rot lat="1800000" lon="0" rev="3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В настоящее время для защиты растений и животных от насекомых и грызунов применяются, помимо антибиотиков, около 50 микробных препаратов, относящихся к трем группам: </a:t>
            </a:r>
            <a:r>
              <a:rPr lang="ru-RU" sz="2400" i="1" dirty="0" smtClean="0">
                <a:solidFill>
                  <a:srgbClr val="C00000"/>
                </a:solidFill>
              </a:rPr>
              <a:t>бактериальные</a:t>
            </a:r>
            <a:r>
              <a:rPr lang="ru-RU" sz="2400" i="1" dirty="0">
                <a:solidFill>
                  <a:srgbClr val="C00000"/>
                </a:solidFill>
              </a:rPr>
              <a:t>, грибные и вирусные препараты.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7607"/>
            <a:ext cx="9134475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rsc26.ru/vid/biologicheskii-metod-zashchity-selskokhozyaistvennykh-kultur-ot-vreditelei-i-boleznei</a:t>
            </a:r>
            <a:r>
              <a:rPr lang="ru-RU" sz="14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Бактериальные </a:t>
            </a:r>
            <a:r>
              <a:rPr lang="ru-RU" b="1" dirty="0" smtClean="0">
                <a:solidFill>
                  <a:srgbClr val="C00000"/>
                </a:solidFill>
              </a:rPr>
              <a:t>препараты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184576"/>
          </a:xfrm>
        </p:spPr>
        <p:txBody>
          <a:bodyPr>
            <a:normAutofit/>
          </a:bodyPr>
          <a:lstStyle/>
          <a:p>
            <a:pPr marL="0" indent="542925">
              <a:buNone/>
            </a:pPr>
            <a:r>
              <a:rPr lang="ru-RU" dirty="0" smtClean="0"/>
              <a:t>К </a:t>
            </a:r>
            <a:r>
              <a:rPr lang="ru-RU" dirty="0"/>
              <a:t>настоящему времени описано свыше 90 видов бактерий, </a:t>
            </a:r>
            <a:r>
              <a:rPr lang="ru-RU" dirty="0" smtClean="0"/>
              <a:t>инфицирующих </a:t>
            </a:r>
            <a:r>
              <a:rPr lang="ru-RU" dirty="0"/>
              <a:t>насекомых. Большая их часть принадлежит к семействам </a:t>
            </a:r>
            <a:r>
              <a:rPr lang="en-US" i="1" dirty="0" err="1">
                <a:solidFill>
                  <a:srgbClr val="C00000"/>
                </a:solidFill>
              </a:rPr>
              <a:t>Pseudomonadaceae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en-US" i="1" dirty="0" err="1">
                <a:solidFill>
                  <a:srgbClr val="C00000"/>
                </a:solidFill>
              </a:rPr>
              <a:t>Enterobacteriaceae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en-US" i="1" dirty="0" err="1">
                <a:solidFill>
                  <a:srgbClr val="C00000"/>
                </a:solidFill>
              </a:rPr>
              <a:t>Lactobacillaceae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</a:rPr>
              <a:t>Bacillaceae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/>
              <a:t>Большинство промышленных штаммов принадлежит к роду </a:t>
            </a:r>
            <a:r>
              <a:rPr lang="ru-RU" i="1" dirty="0" err="1">
                <a:solidFill>
                  <a:srgbClr val="C00000"/>
                </a:solidFill>
              </a:rPr>
              <a:t>Bacillus</a:t>
            </a:r>
            <a:r>
              <a:rPr lang="ru-RU" dirty="0">
                <a:solidFill>
                  <a:srgbClr val="C00000"/>
                </a:solidFill>
              </a:rPr>
              <a:t>,</a:t>
            </a:r>
            <a:r>
              <a:rPr lang="ru-RU" dirty="0"/>
              <a:t> и основная масса препаратов (свыше 90 %) изготовлена на основе </a:t>
            </a:r>
            <a:r>
              <a:rPr lang="ru-RU" i="1" dirty="0" err="1">
                <a:solidFill>
                  <a:srgbClr val="C00000"/>
                </a:solidFill>
              </a:rPr>
              <a:t>Bacillus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thuringiensis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dirty="0" err="1">
                <a:solidFill>
                  <a:srgbClr val="C00000"/>
                </a:solidFill>
              </a:rPr>
              <a:t>Bt</a:t>
            </a:r>
            <a:r>
              <a:rPr lang="ru-RU" b="1" dirty="0">
                <a:solidFill>
                  <a:srgbClr val="C00000"/>
                </a:solidFill>
              </a:rPr>
              <a:t>), </a:t>
            </a:r>
            <a:r>
              <a:rPr lang="ru-RU" dirty="0"/>
              <a:t>имеющих свыше 22 серотипов.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16632"/>
            <a:ext cx="488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Штаммы </a:t>
            </a:r>
            <a:r>
              <a:rPr lang="ru-RU" i="1" dirty="0" smtClean="0"/>
              <a:t>B. </a:t>
            </a:r>
            <a:r>
              <a:rPr lang="ru-RU" i="1" dirty="0" err="1"/>
              <a:t>thuringiensis</a:t>
            </a:r>
            <a:r>
              <a:rPr lang="ru-RU" i="1" dirty="0"/>
              <a:t> </a:t>
            </a:r>
            <a:r>
              <a:rPr lang="ru-RU" dirty="0" smtClean="0"/>
              <a:t>используют против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441" y="805240"/>
            <a:ext cx="101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Гусениц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9601" y="815931"/>
            <a:ext cx="109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Комаров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1577" y="815931"/>
            <a:ext cx="930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Мошек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261529" y="512282"/>
            <a:ext cx="1195818" cy="292958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57347" y="512282"/>
            <a:ext cx="1108438" cy="292958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57347" y="512282"/>
            <a:ext cx="0" cy="360040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29774" y="1751905"/>
            <a:ext cx="6218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/>
              <a:t>Механизмы действия </a:t>
            </a:r>
            <a:r>
              <a:rPr lang="ru-RU" sz="2000" u="sng" dirty="0" smtClean="0"/>
              <a:t>штаммов </a:t>
            </a:r>
            <a:r>
              <a:rPr lang="ru-RU" sz="2000" i="1" u="sng" dirty="0" err="1"/>
              <a:t>Bacillus</a:t>
            </a:r>
            <a:r>
              <a:rPr lang="ru-RU" sz="2000" i="1" u="sng" dirty="0"/>
              <a:t> </a:t>
            </a:r>
            <a:r>
              <a:rPr lang="ru-RU" sz="2000" i="1" u="sng" dirty="0" err="1" smtClean="0"/>
              <a:t>thuringiensis</a:t>
            </a:r>
            <a:endParaRPr lang="ru-RU" sz="2000" u="sng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516216" y="3120057"/>
            <a:ext cx="2549699" cy="3693319"/>
          </a:xfrm>
          <a:prstGeom prst="rect">
            <a:avLst/>
          </a:prstGeom>
          <a:ln>
            <a:solidFill>
              <a:srgbClr val="328A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Кристаллический δ-</a:t>
            </a:r>
            <a:r>
              <a:rPr lang="ru-RU" dirty="0" err="1" smtClean="0"/>
              <a:t>эндоксин</a:t>
            </a:r>
            <a:r>
              <a:rPr lang="ru-RU" dirty="0" smtClean="0"/>
              <a:t>. </a:t>
            </a:r>
            <a:r>
              <a:rPr lang="ru-RU" dirty="0" err="1" smtClean="0"/>
              <a:t>Интактные</a:t>
            </a:r>
            <a:r>
              <a:rPr lang="ru-RU" dirty="0" smtClean="0"/>
              <a:t> </a:t>
            </a:r>
            <a:r>
              <a:rPr lang="ru-RU" dirty="0"/>
              <a:t>кристаллы нетоксичны, но при попадании в пищеварительный тракт насекомых под воздействием щелочных протеаз разрушаются с образованием действующего токсина.</a:t>
            </a:r>
          </a:p>
        </p:txBody>
      </p:sp>
      <p:cxnSp>
        <p:nvCxnSpPr>
          <p:cNvPr id="29" name="Прямая со стрелкой 28"/>
          <p:cNvCxnSpPr>
            <a:endCxn id="31" idx="0"/>
          </p:cNvCxnSpPr>
          <p:nvPr/>
        </p:nvCxnSpPr>
        <p:spPr>
          <a:xfrm flipH="1">
            <a:off x="1063979" y="2172464"/>
            <a:ext cx="4457111" cy="803577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229" y="2976041"/>
            <a:ext cx="2119499" cy="2862322"/>
          </a:xfrm>
          <a:prstGeom prst="rect">
            <a:avLst/>
          </a:prstGeom>
          <a:ln>
            <a:solidFill>
              <a:srgbClr val="328A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α-экзотоксин (</a:t>
            </a:r>
            <a:r>
              <a:rPr lang="ru-RU" dirty="0" err="1">
                <a:solidFill>
                  <a:srgbClr val="0000CC"/>
                </a:solidFill>
              </a:rPr>
              <a:t>фосфолипаза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С). Эффект </a:t>
            </a:r>
            <a:r>
              <a:rPr lang="ru-RU" dirty="0">
                <a:solidFill>
                  <a:srgbClr val="0000CC"/>
                </a:solidFill>
              </a:rPr>
              <a:t>данного токсина, летальный для насекомых, связан </a:t>
            </a:r>
            <a:r>
              <a:rPr lang="ru-RU" u="sng" dirty="0">
                <a:solidFill>
                  <a:srgbClr val="0000CC"/>
                </a:solidFill>
              </a:rPr>
              <a:t>с распадом в тканях незаменимых фосфолипидов. </a:t>
            </a:r>
            <a:endParaRPr lang="ru-RU" u="sng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267744" y="3120057"/>
            <a:ext cx="2088232" cy="2585323"/>
          </a:xfrm>
          <a:prstGeom prst="rect">
            <a:avLst/>
          </a:prstGeom>
          <a:ln>
            <a:solidFill>
              <a:srgbClr val="328A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β-экзотоксин (</a:t>
            </a:r>
            <a:r>
              <a:rPr lang="ru-RU" dirty="0" err="1" smtClean="0">
                <a:solidFill>
                  <a:srgbClr val="0000CC"/>
                </a:solidFill>
              </a:rPr>
              <a:t>аденин</a:t>
            </a:r>
            <a:r>
              <a:rPr lang="ru-RU" dirty="0" smtClean="0">
                <a:solidFill>
                  <a:srgbClr val="0000CC"/>
                </a:solidFill>
              </a:rPr>
              <a:t>, рибоза </a:t>
            </a:r>
            <a:r>
              <a:rPr lang="ru-RU" dirty="0">
                <a:solidFill>
                  <a:srgbClr val="0000CC"/>
                </a:solidFill>
              </a:rPr>
              <a:t>и </a:t>
            </a:r>
            <a:r>
              <a:rPr lang="ru-RU" dirty="0" smtClean="0">
                <a:solidFill>
                  <a:srgbClr val="0000CC"/>
                </a:solidFill>
              </a:rPr>
              <a:t>фосфор). Токсическое </a:t>
            </a:r>
            <a:r>
              <a:rPr lang="ru-RU" dirty="0">
                <a:solidFill>
                  <a:srgbClr val="0000CC"/>
                </a:solidFill>
              </a:rPr>
              <a:t>воздействие состоит в </a:t>
            </a:r>
            <a:r>
              <a:rPr lang="ru-RU" u="sng" dirty="0">
                <a:solidFill>
                  <a:srgbClr val="0000CC"/>
                </a:solidFill>
              </a:rPr>
              <a:t>прекращении синтеза насекомыми РНК</a:t>
            </a:r>
            <a:r>
              <a:rPr lang="ru-RU" dirty="0">
                <a:solidFill>
                  <a:srgbClr val="0000CC"/>
                </a:solidFill>
              </a:rPr>
              <a:t>. 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endCxn id="32" idx="0"/>
          </p:cNvCxnSpPr>
          <p:nvPr/>
        </p:nvCxnSpPr>
        <p:spPr>
          <a:xfrm flipH="1">
            <a:off x="3311860" y="2223009"/>
            <a:ext cx="2785296" cy="897048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499992" y="3120057"/>
            <a:ext cx="1890746" cy="2308324"/>
          </a:xfrm>
          <a:prstGeom prst="rect">
            <a:avLst/>
          </a:prstGeom>
          <a:ln>
            <a:solidFill>
              <a:srgbClr val="328A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</a:rPr>
              <a:t>γ-экзотоксин. Его структура и действие мало изучены; предполагают, что он </a:t>
            </a:r>
            <a:r>
              <a:rPr lang="ru-RU" u="sng" dirty="0">
                <a:solidFill>
                  <a:srgbClr val="0000CC"/>
                </a:solidFill>
              </a:rPr>
              <a:t>относится к фосфолипидам.</a:t>
            </a:r>
            <a:r>
              <a:rPr lang="ru-RU" dirty="0">
                <a:solidFill>
                  <a:srgbClr val="0000CC"/>
                </a:solidFill>
              </a:rPr>
              <a:t> 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endCxn id="35" idx="0"/>
          </p:cNvCxnSpPr>
          <p:nvPr/>
        </p:nvCxnSpPr>
        <p:spPr>
          <a:xfrm flipH="1">
            <a:off x="5445365" y="2223009"/>
            <a:ext cx="1219170" cy="897048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28" idx="0"/>
          </p:cNvCxnSpPr>
          <p:nvPr/>
        </p:nvCxnSpPr>
        <p:spPr>
          <a:xfrm>
            <a:off x="7125801" y="2203346"/>
            <a:ext cx="665265" cy="916711"/>
          </a:xfrm>
          <a:prstGeom prst="straightConnector1">
            <a:avLst/>
          </a:prstGeom>
          <a:ln w="22225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5496" y="0"/>
            <a:ext cx="4887685" cy="1235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37210" y="6369636"/>
            <a:ext cx="2245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Аналог </a:t>
            </a:r>
            <a:r>
              <a:rPr lang="ru-RU" sz="1600" i="1" dirty="0" err="1" smtClean="0">
                <a:solidFill>
                  <a:srgbClr val="FF0000"/>
                </a:solidFill>
              </a:rPr>
              <a:t>пропестицида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endCxn id="2" idx="1"/>
          </p:cNvCxnSpPr>
          <p:nvPr/>
        </p:nvCxnSpPr>
        <p:spPr>
          <a:xfrm flipV="1">
            <a:off x="5868144" y="6538913"/>
            <a:ext cx="685056" cy="68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9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Технология получения биопестицидов на основе энтомопатогенных бактерий представляет собой типичный пример периодической гомогенной аэробной глубинной культуры, реализующейся в строго стерильных и контролируемых условиях. </a:t>
            </a:r>
            <a:endParaRPr lang="ru-RU" sz="2400" dirty="0" smtClean="0"/>
          </a:p>
          <a:p>
            <a:r>
              <a:rPr lang="ru-RU" sz="2400" dirty="0"/>
              <a:t>Цель процесса – получение максимального урожая бактерий и накопление токсина.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996952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Ферментация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при 28–30 °С в режиме перемешивания и аэрации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996952"/>
            <a:ext cx="2420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Отделение спор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кристаллов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в процессе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сепарирования, обезвоживание.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273951"/>
            <a:ext cx="3492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Стабилизация пасты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путем смешивания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ее с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карбоксиметилцеллюлозой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301208"/>
            <a:ext cx="1762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Высушивание пасты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6974" y="5050049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Усреднение препарата и стабилизация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каолином.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907704" y="3573016"/>
            <a:ext cx="576064" cy="16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84942" y="3654316"/>
            <a:ext cx="576064" cy="16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415679" y="4725144"/>
            <a:ext cx="576064" cy="16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872974" y="5568913"/>
            <a:ext cx="576064" cy="16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4624"/>
            <a:ext cx="4572000" cy="646330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300" b="1" i="1" dirty="0" err="1" smtClean="0"/>
              <a:t>Энтобактерин</a:t>
            </a:r>
            <a:r>
              <a:rPr lang="ru-RU" sz="2300" b="1" i="1" dirty="0"/>
              <a:t>.</a:t>
            </a:r>
            <a:r>
              <a:rPr lang="ru-RU" sz="2300" i="1" dirty="0"/>
              <a:t> </a:t>
            </a:r>
            <a:r>
              <a:rPr lang="ru-RU" sz="2300" i="1" dirty="0" smtClean="0"/>
              <a:t>(</a:t>
            </a:r>
            <a:r>
              <a:rPr lang="ru-RU" sz="2300" i="1" dirty="0" err="1" smtClean="0"/>
              <a:t>Bac</a:t>
            </a:r>
            <a:r>
              <a:rPr lang="ru-RU" sz="2300" i="1" dirty="0"/>
              <a:t>. </a:t>
            </a:r>
            <a:r>
              <a:rPr lang="ru-RU" sz="2300" i="1" dirty="0" err="1"/>
              <a:t>Thuringiensis</a:t>
            </a:r>
            <a:r>
              <a:rPr lang="ru-RU" sz="2300" i="1" dirty="0"/>
              <a:t> </a:t>
            </a:r>
            <a:r>
              <a:rPr lang="ru-RU" sz="2300" i="1" dirty="0" err="1"/>
              <a:t>var</a:t>
            </a:r>
            <a:r>
              <a:rPr lang="ru-RU" sz="2300" i="1" dirty="0"/>
              <a:t>. </a:t>
            </a:r>
            <a:r>
              <a:rPr lang="en-US" sz="2300" i="1" dirty="0" smtClean="0"/>
              <a:t>D</a:t>
            </a:r>
            <a:r>
              <a:rPr lang="ru-RU" sz="2300" i="1" dirty="0" err="1" smtClean="0"/>
              <a:t>alleriae</a:t>
            </a:r>
            <a:r>
              <a:rPr lang="ru-RU" sz="2300" i="1" dirty="0" smtClean="0"/>
              <a:t>). Выпускается </a:t>
            </a:r>
            <a:r>
              <a:rPr lang="ru-RU" sz="2300" i="1" dirty="0"/>
              <a:t>в виде сухого </a:t>
            </a:r>
            <a:r>
              <a:rPr lang="ru-RU" sz="2300" i="1" dirty="0" smtClean="0"/>
              <a:t>порошка, </a:t>
            </a:r>
            <a:r>
              <a:rPr lang="ru-RU" sz="2300" i="1" dirty="0"/>
              <a:t>пасты с наполнителем, а также жидкости в смеси с </a:t>
            </a:r>
            <a:r>
              <a:rPr lang="ru-RU" sz="2300" i="1" dirty="0" err="1"/>
              <a:t>прилипателем</a:t>
            </a:r>
            <a:r>
              <a:rPr lang="ru-RU" sz="2300" i="1" dirty="0"/>
              <a:t>. Эффективен против чешуекрылых насекомых (капустной белянки, капустной моли, лугового мотылька, пяденицы, шелкопряда, боярышницы и др.). Применяют препарат путем опрыскивания растений суспензией из расчета 1–3 кг/га для овощных и 3–5 кг/га – для садовых культур с использованием наземных и авиационных опрыскивателей.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84688"/>
            <a:ext cx="4355976" cy="6247864"/>
          </a:xfrm>
          <a:prstGeom prst="rect">
            <a:avLst/>
          </a:prstGeom>
          <a:ln>
            <a:solidFill>
              <a:srgbClr val="215938"/>
            </a:solidFill>
          </a:ln>
        </p:spPr>
        <p:txBody>
          <a:bodyPr wrap="square">
            <a:spAutoFit/>
          </a:bodyPr>
          <a:lstStyle/>
          <a:p>
            <a:r>
              <a:rPr lang="ru-RU" sz="2500" b="1" i="1" dirty="0" err="1" smtClean="0">
                <a:solidFill>
                  <a:srgbClr val="215938"/>
                </a:solidFill>
              </a:rPr>
              <a:t>Дендробациллин</a:t>
            </a:r>
            <a:r>
              <a:rPr lang="ru-RU" sz="2500" b="1" i="1" dirty="0" smtClean="0">
                <a:solidFill>
                  <a:srgbClr val="215938"/>
                </a:solidFill>
              </a:rPr>
              <a:t>(</a:t>
            </a:r>
            <a:r>
              <a:rPr lang="en-US" sz="2500" i="1" dirty="0" err="1" smtClean="0">
                <a:solidFill>
                  <a:srgbClr val="215938"/>
                </a:solidFill>
              </a:rPr>
              <a:t>Bac</a:t>
            </a:r>
            <a:r>
              <a:rPr lang="ru-RU" sz="2500" i="1" dirty="0">
                <a:solidFill>
                  <a:srgbClr val="215938"/>
                </a:solidFill>
              </a:rPr>
              <a:t>. </a:t>
            </a:r>
            <a:r>
              <a:rPr lang="en-US" sz="2500" i="1" dirty="0" err="1">
                <a:solidFill>
                  <a:srgbClr val="215938"/>
                </a:solidFill>
              </a:rPr>
              <a:t>thuringiensis</a:t>
            </a:r>
            <a:r>
              <a:rPr lang="en-US" sz="2500" i="1" dirty="0">
                <a:solidFill>
                  <a:srgbClr val="215938"/>
                </a:solidFill>
              </a:rPr>
              <a:t> </a:t>
            </a:r>
            <a:r>
              <a:rPr lang="en-US" sz="2500" i="1" dirty="0" err="1">
                <a:solidFill>
                  <a:srgbClr val="215938"/>
                </a:solidFill>
              </a:rPr>
              <a:t>var</a:t>
            </a:r>
            <a:r>
              <a:rPr lang="ru-RU" sz="2500" i="1" dirty="0">
                <a:solidFill>
                  <a:srgbClr val="215938"/>
                </a:solidFill>
              </a:rPr>
              <a:t>. </a:t>
            </a:r>
            <a:r>
              <a:rPr lang="en-US" sz="2500" i="1" dirty="0" err="1" smtClean="0">
                <a:solidFill>
                  <a:srgbClr val="215938"/>
                </a:solidFill>
              </a:rPr>
              <a:t>Dendrolimus</a:t>
            </a:r>
            <a:r>
              <a:rPr lang="ru-RU" sz="2500" i="1" dirty="0" smtClean="0">
                <a:solidFill>
                  <a:srgbClr val="215938"/>
                </a:solidFill>
              </a:rPr>
              <a:t>). Препарат </a:t>
            </a:r>
            <a:r>
              <a:rPr lang="ru-RU" sz="2500" i="1" dirty="0">
                <a:solidFill>
                  <a:srgbClr val="215938"/>
                </a:solidFill>
              </a:rPr>
              <a:t>для защиты леса от сибирского </a:t>
            </a:r>
            <a:r>
              <a:rPr lang="ru-RU" sz="2500" i="1" dirty="0" smtClean="0">
                <a:solidFill>
                  <a:srgbClr val="215938"/>
                </a:solidFill>
              </a:rPr>
              <a:t>шелкопряда. Эффективен </a:t>
            </a:r>
            <a:r>
              <a:rPr lang="ru-RU" sz="2500" i="1" dirty="0">
                <a:solidFill>
                  <a:srgbClr val="215938"/>
                </a:solidFill>
              </a:rPr>
              <a:t>для защиты овощных, плодовых и технических культур от </a:t>
            </a:r>
            <a:r>
              <a:rPr lang="ru-RU" sz="2500" i="1" dirty="0" smtClean="0">
                <a:solidFill>
                  <a:srgbClr val="215938"/>
                </a:solidFill>
              </a:rPr>
              <a:t>совок</a:t>
            </a:r>
            <a:r>
              <a:rPr lang="ru-RU" sz="2500" i="1" dirty="0">
                <a:solidFill>
                  <a:srgbClr val="215938"/>
                </a:solidFill>
              </a:rPr>
              <a:t>, белянок, молей, пядениц и </a:t>
            </a:r>
            <a:r>
              <a:rPr lang="ru-RU" sz="2500" i="1" dirty="0" smtClean="0">
                <a:solidFill>
                  <a:srgbClr val="215938"/>
                </a:solidFill>
              </a:rPr>
              <a:t>др. Препарат </a:t>
            </a:r>
            <a:r>
              <a:rPr lang="ru-RU" sz="2500" i="1" dirty="0">
                <a:solidFill>
                  <a:srgbClr val="215938"/>
                </a:solidFill>
              </a:rPr>
              <a:t>не токсичен для полезной </a:t>
            </a:r>
            <a:r>
              <a:rPr lang="ru-RU" sz="2500" i="1" dirty="0" err="1">
                <a:solidFill>
                  <a:srgbClr val="215938"/>
                </a:solidFill>
              </a:rPr>
              <a:t>энтомофауны</a:t>
            </a:r>
            <a:r>
              <a:rPr lang="ru-RU" sz="2500" i="1" dirty="0">
                <a:solidFill>
                  <a:srgbClr val="215938"/>
                </a:solidFill>
              </a:rPr>
              <a:t>, исключение составляют тутовый и дубовый шелкопряд, применяется и действует аналогично </a:t>
            </a:r>
            <a:r>
              <a:rPr lang="ru-RU" sz="2500" i="1" dirty="0" err="1" smtClean="0">
                <a:solidFill>
                  <a:srgbClr val="215938"/>
                </a:solidFill>
              </a:rPr>
              <a:t>энтобактерину</a:t>
            </a:r>
            <a:r>
              <a:rPr lang="ru-RU" sz="2500" i="1" dirty="0" smtClean="0">
                <a:solidFill>
                  <a:srgbClr val="215938"/>
                </a:solidFill>
              </a:rPr>
              <a:t>.</a:t>
            </a:r>
            <a:endParaRPr lang="ru-RU" sz="2500" i="1" dirty="0">
              <a:solidFill>
                <a:srgbClr val="21593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5" y="44624"/>
            <a:ext cx="4363219" cy="278537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500" b="1" i="1" dirty="0" err="1">
                <a:solidFill>
                  <a:srgbClr val="C00000"/>
                </a:solidFill>
              </a:rPr>
              <a:t>Инсектин</a:t>
            </a:r>
            <a:r>
              <a:rPr lang="ru-RU" sz="2500" dirty="0">
                <a:solidFill>
                  <a:srgbClr val="C00000"/>
                </a:solidFill>
              </a:rPr>
              <a:t> </a:t>
            </a:r>
            <a:r>
              <a:rPr lang="ru-RU" sz="2500" i="1" dirty="0">
                <a:solidFill>
                  <a:srgbClr val="C00000"/>
                </a:solidFill>
              </a:rPr>
              <a:t>(</a:t>
            </a:r>
            <a:r>
              <a:rPr lang="en-US" sz="2500" i="1" dirty="0" err="1" smtClean="0">
                <a:solidFill>
                  <a:srgbClr val="C00000"/>
                </a:solidFill>
              </a:rPr>
              <a:t>Bac</a:t>
            </a:r>
            <a:r>
              <a:rPr lang="ru-RU" sz="2500" i="1" dirty="0">
                <a:solidFill>
                  <a:srgbClr val="C00000"/>
                </a:solidFill>
              </a:rPr>
              <a:t>. </a:t>
            </a:r>
            <a:r>
              <a:rPr lang="en-US" sz="2500" i="1" dirty="0" err="1">
                <a:solidFill>
                  <a:srgbClr val="C00000"/>
                </a:solidFill>
              </a:rPr>
              <a:t>thuringiensis</a:t>
            </a:r>
            <a:r>
              <a:rPr lang="en-US" sz="2500" i="1" dirty="0">
                <a:solidFill>
                  <a:srgbClr val="C00000"/>
                </a:solidFill>
              </a:rPr>
              <a:t> </a:t>
            </a:r>
            <a:r>
              <a:rPr lang="en-US" sz="2500" i="1" dirty="0" err="1">
                <a:solidFill>
                  <a:srgbClr val="C00000"/>
                </a:solidFill>
              </a:rPr>
              <a:t>var</a:t>
            </a:r>
            <a:r>
              <a:rPr lang="ru-RU" sz="2500" i="1" dirty="0">
                <a:solidFill>
                  <a:srgbClr val="C00000"/>
                </a:solidFill>
              </a:rPr>
              <a:t>. </a:t>
            </a:r>
            <a:r>
              <a:rPr lang="en-US" sz="2500" i="1" dirty="0" err="1" smtClean="0">
                <a:solidFill>
                  <a:srgbClr val="C00000"/>
                </a:solidFill>
              </a:rPr>
              <a:t>Insectus</a:t>
            </a:r>
            <a:r>
              <a:rPr lang="ru-RU" sz="2500" i="1" dirty="0" smtClean="0">
                <a:solidFill>
                  <a:srgbClr val="C00000"/>
                </a:solidFill>
              </a:rPr>
              <a:t>). По </a:t>
            </a:r>
            <a:r>
              <a:rPr lang="ru-RU" sz="2500" i="1" dirty="0">
                <a:solidFill>
                  <a:srgbClr val="C00000"/>
                </a:solidFill>
              </a:rPr>
              <a:t>действию аналогичен </a:t>
            </a:r>
            <a:r>
              <a:rPr lang="ru-RU" sz="2500" i="1" dirty="0" err="1">
                <a:solidFill>
                  <a:srgbClr val="C00000"/>
                </a:solidFill>
              </a:rPr>
              <a:t>дендробациллину</a:t>
            </a:r>
            <a:r>
              <a:rPr lang="ru-RU" sz="2500" i="1" dirty="0">
                <a:solidFill>
                  <a:srgbClr val="C00000"/>
                </a:solidFill>
              </a:rPr>
              <a:t>, предназначен для борьбы, главным образом, с сибирским шелкопрядом.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99992" y="2852936"/>
            <a:ext cx="4372000" cy="39395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accent6">
                    <a:lumMod val="50000"/>
                  </a:schemeClr>
                </a:solidFill>
              </a:rPr>
              <a:t>БИП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500" i="1" dirty="0" err="1" smtClean="0">
                <a:solidFill>
                  <a:schemeClr val="accent6">
                    <a:lumMod val="50000"/>
                  </a:schemeClr>
                </a:solidFill>
              </a:rPr>
              <a:t>Bac</a:t>
            </a:r>
            <a:r>
              <a:rPr lang="ru-RU" sz="25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500" i="1" dirty="0" err="1">
                <a:solidFill>
                  <a:schemeClr val="accent6">
                    <a:lumMod val="50000"/>
                  </a:schemeClr>
                </a:solidFill>
              </a:rPr>
              <a:t>thuringiensis</a:t>
            </a:r>
            <a:r>
              <a:rPr lang="ru-RU" sz="25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500" i="1" dirty="0" err="1">
                <a:solidFill>
                  <a:schemeClr val="accent6">
                    <a:lumMod val="50000"/>
                  </a:schemeClr>
                </a:solidFill>
              </a:rPr>
              <a:t>var</a:t>
            </a:r>
            <a:r>
              <a:rPr lang="ru-RU" sz="25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500" i="1" dirty="0" err="1" smtClean="0">
                <a:solidFill>
                  <a:schemeClr val="accent6">
                    <a:lumMod val="50000"/>
                  </a:schemeClr>
                </a:solidFill>
              </a:rPr>
              <a:t>Darmstadiensis</a:t>
            </a:r>
            <a:r>
              <a:rPr lang="ru-RU" sz="2500" i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500" i="1" dirty="0" smtClean="0">
                <a:solidFill>
                  <a:schemeClr val="accent6">
                    <a:lumMod val="50000"/>
                  </a:schemeClr>
                </a:solidFill>
              </a:rPr>
              <a:t>Изготавливается </a:t>
            </a:r>
            <a:r>
              <a:rPr lang="ru-RU" sz="2500" i="1" dirty="0">
                <a:solidFill>
                  <a:schemeClr val="accent6">
                    <a:lumMod val="50000"/>
                  </a:schemeClr>
                </a:solidFill>
              </a:rPr>
              <a:t>в виде сухого порошка и </a:t>
            </a:r>
            <a:r>
              <a:rPr lang="ru-RU" sz="2500" i="1" dirty="0" smtClean="0">
                <a:solidFill>
                  <a:schemeClr val="accent6">
                    <a:lumMod val="50000"/>
                  </a:schemeClr>
                </a:solidFill>
              </a:rPr>
              <a:t>пасты. Эффективен </a:t>
            </a:r>
            <a:r>
              <a:rPr lang="ru-RU" sz="2500" i="1" dirty="0">
                <a:solidFill>
                  <a:schemeClr val="accent6">
                    <a:lumMod val="50000"/>
                  </a:schemeClr>
                </a:solidFill>
              </a:rPr>
              <a:t>против вредителей плодовых </a:t>
            </a:r>
            <a:r>
              <a:rPr lang="ru-RU" sz="2500" i="1" dirty="0" smtClean="0">
                <a:solidFill>
                  <a:schemeClr val="accent6">
                    <a:lumMod val="50000"/>
                  </a:schemeClr>
                </a:solidFill>
              </a:rPr>
              <a:t>(от </a:t>
            </a:r>
            <a:r>
              <a:rPr lang="ru-RU" sz="2500" i="1" dirty="0">
                <a:solidFill>
                  <a:schemeClr val="accent6">
                    <a:lumMod val="50000"/>
                  </a:schemeClr>
                </a:solidFill>
              </a:rPr>
              <a:t>яблочной и плодовой молей, пядениц, листоверток, </a:t>
            </a:r>
            <a:r>
              <a:rPr lang="ru-RU" sz="2500" i="1" dirty="0" smtClean="0">
                <a:solidFill>
                  <a:schemeClr val="accent6">
                    <a:lumMod val="50000"/>
                  </a:schemeClr>
                </a:solidFill>
              </a:rPr>
              <a:t>шелкопрядов) </a:t>
            </a:r>
            <a:r>
              <a:rPr lang="ru-RU" sz="2500" i="1" dirty="0">
                <a:solidFill>
                  <a:schemeClr val="accent6">
                    <a:lumMod val="50000"/>
                  </a:schemeClr>
                </a:solidFill>
              </a:rPr>
              <a:t>и овощных культур (белянок, молей).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69" y="51589"/>
            <a:ext cx="4572000" cy="509370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ru-RU" sz="2500" b="1" i="1" dirty="0" err="1">
                <a:solidFill>
                  <a:schemeClr val="bg1">
                    <a:lumMod val="75000"/>
                  </a:schemeClr>
                </a:solidFill>
              </a:rPr>
              <a:t>Бактулоцид</a:t>
            </a:r>
            <a:r>
              <a:rPr lang="ru-RU" sz="2500" dirty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ru-RU" sz="2500" i="1" dirty="0">
                <a:solidFill>
                  <a:schemeClr val="bg1">
                    <a:lumMod val="75000"/>
                  </a:schemeClr>
                </a:solidFill>
              </a:rPr>
              <a:t>бактерия, на основе которой выпускается данный препарат, выделена из </a:t>
            </a:r>
            <a:r>
              <a:rPr lang="ru-RU" sz="2500" i="1" dirty="0" smtClean="0">
                <a:solidFill>
                  <a:schemeClr val="bg1">
                    <a:lumMod val="75000"/>
                  </a:schemeClr>
                </a:solidFill>
              </a:rPr>
              <a:t>водоема. Выпускается </a:t>
            </a:r>
            <a:r>
              <a:rPr lang="ru-RU" sz="2500" i="1" dirty="0">
                <a:solidFill>
                  <a:schemeClr val="bg1">
                    <a:lumMod val="75000"/>
                  </a:schemeClr>
                </a:solidFill>
              </a:rPr>
              <a:t>в виде сухого </a:t>
            </a:r>
            <a:r>
              <a:rPr lang="ru-RU" sz="2500" i="1" dirty="0" smtClean="0">
                <a:solidFill>
                  <a:schemeClr val="bg1">
                    <a:lumMod val="75000"/>
                  </a:schemeClr>
                </a:solidFill>
              </a:rPr>
              <a:t>порошка. Применяется </a:t>
            </a:r>
            <a:r>
              <a:rPr lang="ru-RU" sz="2500" i="1" dirty="0">
                <a:solidFill>
                  <a:schemeClr val="bg1">
                    <a:lumMod val="75000"/>
                  </a:schemeClr>
                </a:solidFill>
              </a:rPr>
              <a:t>в жидком виде разбрызгиванием по поверхности </a:t>
            </a:r>
            <a:r>
              <a:rPr lang="ru-RU" sz="2500" i="1" dirty="0" smtClean="0">
                <a:solidFill>
                  <a:schemeClr val="bg1">
                    <a:lumMod val="75000"/>
                  </a:schemeClr>
                </a:solidFill>
              </a:rPr>
              <a:t>водоема против личинок </a:t>
            </a:r>
            <a:r>
              <a:rPr lang="ru-RU" sz="2500" i="1" dirty="0">
                <a:solidFill>
                  <a:schemeClr val="bg1">
                    <a:lumMod val="75000"/>
                  </a:schemeClr>
                </a:solidFill>
              </a:rPr>
              <a:t>комаров и </a:t>
            </a:r>
            <a:r>
              <a:rPr lang="ru-RU" sz="2500" i="1" dirty="0" smtClean="0">
                <a:solidFill>
                  <a:schemeClr val="bg1">
                    <a:lumMod val="75000"/>
                  </a:schemeClr>
                </a:solidFill>
              </a:rPr>
              <a:t>мошек. Безопасен </a:t>
            </a:r>
            <a:r>
              <a:rPr lang="ru-RU" sz="2500" i="1" dirty="0">
                <a:solidFill>
                  <a:schemeClr val="bg1">
                    <a:lumMod val="75000"/>
                  </a:schemeClr>
                </a:solidFill>
              </a:rPr>
              <a:t>для других насекомых и гидробионтов, обитающих в одном водоеме с комарами.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784976" cy="1200329"/>
          </a:xfrm>
          <a:prstGeom prst="rect">
            <a:avLst/>
          </a:prstGeom>
          <a:solidFill>
            <a:srgbClr val="B4DE86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00000"/>
            </a:camera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/>
              <a:t>Методы генной и клеточной инженерии в настоящее время позволяют проводить работы, направленные на улучшение существующих продуцентов и продуктов </a:t>
            </a:r>
            <a:r>
              <a:rPr lang="ru-RU" dirty="0" err="1"/>
              <a:t>Bt</a:t>
            </a:r>
            <a:r>
              <a:rPr lang="ru-RU" dirty="0"/>
              <a:t>. Сегодня известно, что гены, контролирующие синтез кристаллов, локализованы на небольшом числе </a:t>
            </a:r>
            <a:r>
              <a:rPr lang="ru-RU" dirty="0" err="1"/>
              <a:t>плазмид</a:t>
            </a:r>
            <a:r>
              <a:rPr lang="ru-RU" dirty="0"/>
              <a:t> значительной молекулярной массы.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016" y="2132856"/>
            <a:ext cx="3851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Американскими компаниями «</a:t>
            </a:r>
            <a:r>
              <a:rPr lang="ru-RU" sz="2000" i="1" dirty="0" err="1"/>
              <a:t>Монсанто</a:t>
            </a:r>
            <a:r>
              <a:rPr lang="ru-RU" sz="2000" i="1" dirty="0"/>
              <a:t>» и «</a:t>
            </a:r>
            <a:r>
              <a:rPr lang="ru-RU" sz="2000" i="1" dirty="0" err="1"/>
              <a:t>Агроцетус</a:t>
            </a:r>
            <a:r>
              <a:rPr lang="ru-RU" sz="2000" i="1" dirty="0"/>
              <a:t>» проводятся полевые испытания хлопчатника с внедренным в хромосому геномом </a:t>
            </a:r>
            <a:r>
              <a:rPr lang="ru-RU" sz="2000" i="1" dirty="0" err="1"/>
              <a:t>Bt</a:t>
            </a:r>
            <a:r>
              <a:rPr lang="ru-RU" sz="2000" i="1" dirty="0"/>
              <a:t>. Резистентность к гусеницам </a:t>
            </a:r>
            <a:r>
              <a:rPr lang="ru-RU" sz="2000" i="1" dirty="0" smtClean="0"/>
              <a:t>хлопковой совки передается </a:t>
            </a:r>
            <a:r>
              <a:rPr lang="ru-RU" sz="2000" i="1" dirty="0"/>
              <a:t>семенам и последующим поколениям растений. </a:t>
            </a:r>
            <a:endParaRPr lang="ru-RU" sz="2000" i="1" dirty="0" smtClean="0"/>
          </a:p>
          <a:p>
            <a:r>
              <a:rPr lang="ru-RU" sz="2000" i="1" dirty="0" smtClean="0"/>
              <a:t>Начато </a:t>
            </a:r>
            <a:r>
              <a:rPr lang="ru-RU" sz="2000" i="1" dirty="0"/>
              <a:t>получение рассады </a:t>
            </a:r>
            <a:r>
              <a:rPr lang="ru-RU" sz="2000" i="1" dirty="0" err="1"/>
              <a:t>трансгенного</a:t>
            </a:r>
            <a:r>
              <a:rPr lang="ru-RU" sz="2000" i="1" dirty="0"/>
              <a:t> картофеля и томатов с внедренным геном </a:t>
            </a:r>
            <a:r>
              <a:rPr lang="ru-RU" sz="2000" i="1" dirty="0" err="1"/>
              <a:t>Bt</a:t>
            </a:r>
            <a:r>
              <a:rPr lang="ru-RU" sz="2000" i="1" dirty="0"/>
              <a:t>, токсичного для </a:t>
            </a:r>
            <a:r>
              <a:rPr lang="ru-RU" sz="2000" i="1" dirty="0" smtClean="0"/>
              <a:t>чешуекрылых и др.  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132856"/>
            <a:ext cx="4572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i="1" dirty="0" smtClean="0"/>
              <a:t>Фирма </a:t>
            </a:r>
            <a:r>
              <a:rPr lang="ru-RU" sz="2100" i="1" dirty="0"/>
              <a:t>«</a:t>
            </a:r>
            <a:r>
              <a:rPr lang="ru-RU" sz="2100" i="1" dirty="0" err="1"/>
              <a:t>Сандоз</a:t>
            </a:r>
            <a:r>
              <a:rPr lang="ru-RU" sz="2100" i="1" dirty="0"/>
              <a:t>» успешно провела полевые испытания нового продукта «</a:t>
            </a:r>
            <a:r>
              <a:rPr lang="ru-RU" sz="2100" i="1" dirty="0" err="1"/>
              <a:t>Джавелин</a:t>
            </a:r>
            <a:r>
              <a:rPr lang="ru-RU" sz="2100" i="1" dirty="0"/>
              <a:t>», полученного на основе NRD-12, штамма 3А3В, исходно активного против непарного шелкопряда. Препарат эффективен против вредителей овощных культур, а также культур хлопчатника. </a:t>
            </a:r>
            <a:r>
              <a:rPr lang="ru-RU" sz="2100" i="1" dirty="0" smtClean="0"/>
              <a:t>Генно-инженерными </a:t>
            </a:r>
            <a:r>
              <a:rPr lang="ru-RU" sz="2100" i="1" dirty="0"/>
              <a:t>методами в США создан </a:t>
            </a:r>
            <a:r>
              <a:rPr lang="ru-RU" sz="2100" i="1" dirty="0" err="1"/>
              <a:t>эндофит</a:t>
            </a:r>
            <a:r>
              <a:rPr lang="ru-RU" sz="2100" i="1" dirty="0"/>
              <a:t> </a:t>
            </a:r>
            <a:r>
              <a:rPr lang="ru-RU" sz="2100" i="1" dirty="0" smtClean="0"/>
              <a:t> </a:t>
            </a:r>
            <a:r>
              <a:rPr lang="ru-RU" sz="2100" i="1" dirty="0" err="1" smtClean="0"/>
              <a:t>Calvibacter</a:t>
            </a:r>
            <a:r>
              <a:rPr lang="ru-RU" sz="2100" i="1" dirty="0" smtClean="0"/>
              <a:t> </a:t>
            </a:r>
            <a:r>
              <a:rPr lang="ru-RU" sz="2100" i="1" dirty="0" err="1"/>
              <a:t>xylicynodontis</a:t>
            </a:r>
            <a:r>
              <a:rPr lang="ru-RU" sz="2100" i="1" dirty="0"/>
              <a:t>, модифицированный экспрессией гена токсина </a:t>
            </a:r>
            <a:r>
              <a:rPr lang="ru-RU" sz="2100" i="1" dirty="0" err="1"/>
              <a:t>Bt</a:t>
            </a:r>
            <a:r>
              <a:rPr lang="ru-RU" sz="2100" i="1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Основные направления биотехнологии в растениеводстве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создание </a:t>
            </a:r>
            <a:r>
              <a:rPr lang="ru-RU" i="1" dirty="0"/>
              <a:t>и </a:t>
            </a:r>
            <a:r>
              <a:rPr lang="ru-RU" i="1" dirty="0" smtClean="0"/>
              <a:t>распространение </a:t>
            </a:r>
            <a:r>
              <a:rPr lang="ru-RU" i="1" dirty="0"/>
              <a:t>новых культивируемых сортов растений </a:t>
            </a:r>
            <a:r>
              <a:rPr lang="ru-RU" i="1" dirty="0" smtClean="0"/>
              <a:t>посредством </a:t>
            </a:r>
            <a:r>
              <a:rPr lang="ru-RU" i="1" dirty="0"/>
              <a:t>клеточной и генетической </a:t>
            </a:r>
            <a:r>
              <a:rPr lang="ru-RU" i="1" dirty="0" smtClean="0"/>
              <a:t>инженерии; </a:t>
            </a:r>
          </a:p>
          <a:p>
            <a:r>
              <a:rPr lang="ru-RU" i="1" dirty="0" smtClean="0"/>
              <a:t>увеличение </a:t>
            </a:r>
            <a:r>
              <a:rPr lang="ru-RU" i="1" dirty="0"/>
              <a:t>выхода продукции и повышение ее </a:t>
            </a:r>
            <a:r>
              <a:rPr lang="ru-RU" i="1" dirty="0" smtClean="0"/>
              <a:t>питательности</a:t>
            </a:r>
            <a:r>
              <a:rPr lang="ru-RU" i="1" dirty="0"/>
              <a:t>;</a:t>
            </a:r>
            <a:endParaRPr lang="ru-RU" i="1" dirty="0" smtClean="0"/>
          </a:p>
          <a:p>
            <a:r>
              <a:rPr lang="ru-RU" i="1" dirty="0" smtClean="0"/>
              <a:t>усиление </a:t>
            </a:r>
            <a:r>
              <a:rPr lang="ru-RU" i="1" dirty="0"/>
              <a:t>устойчивости </a:t>
            </a:r>
            <a:r>
              <a:rPr lang="ru-RU" i="1" dirty="0" smtClean="0"/>
              <a:t>сельскохозяйственных культур к </a:t>
            </a:r>
            <a:r>
              <a:rPr lang="ru-RU" i="1" dirty="0"/>
              <a:t>неблагоприятным условиям внешней среды, патогенам и </a:t>
            </a:r>
            <a:r>
              <a:rPr lang="ru-RU" i="1" dirty="0" smtClean="0"/>
              <a:t>вредителям;</a:t>
            </a:r>
          </a:p>
          <a:p>
            <a:r>
              <a:rPr lang="ru-RU" i="1" dirty="0"/>
              <a:t>поддержания разнообразия среди культивируемых видов и сохранения генетических ресурсов в целом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246"/>
            <a:ext cx="276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См. предыдущие лекции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ill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92585"/>
            <a:ext cx="5220072" cy="42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263" y="809992"/>
            <a:ext cx="39086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Препарат «Инсайд» вводится в семена </a:t>
            </a:r>
            <a:r>
              <a:rPr lang="ru-RU" i="1" dirty="0" smtClean="0"/>
              <a:t>кукурузы. После </a:t>
            </a:r>
            <a:r>
              <a:rPr lang="ru-RU" i="1" dirty="0"/>
              <a:t>их прорастания бактерии размножаются в сосудистой системе растения, продуцируя </a:t>
            </a:r>
            <a:r>
              <a:rPr lang="ru-RU" i="1" dirty="0" err="1" smtClean="0"/>
              <a:t>биоинсектицид</a:t>
            </a:r>
            <a:r>
              <a:rPr lang="ru-RU" i="1" dirty="0" smtClean="0"/>
              <a:t>, эффективный </a:t>
            </a:r>
            <a:r>
              <a:rPr lang="ru-RU" i="1" dirty="0"/>
              <a:t>против мотылька кукурузного. </a:t>
            </a:r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Компания </a:t>
            </a:r>
            <a:r>
              <a:rPr lang="ru-RU" i="1" dirty="0"/>
              <a:t>«</a:t>
            </a:r>
            <a:r>
              <a:rPr lang="ru-RU" i="1" dirty="0" err="1"/>
              <a:t>Микоген</a:t>
            </a:r>
            <a:r>
              <a:rPr lang="ru-RU" i="1" dirty="0"/>
              <a:t>» выпускает на рынок </a:t>
            </a:r>
            <a:r>
              <a:rPr lang="ru-RU" i="1" dirty="0" smtClean="0"/>
              <a:t>генно-инженерный </a:t>
            </a:r>
            <a:r>
              <a:rPr lang="ru-RU" i="1" dirty="0"/>
              <a:t>препарат на основе токсина </a:t>
            </a:r>
            <a:r>
              <a:rPr lang="ru-RU" i="1" dirty="0" err="1" smtClean="0"/>
              <a:t>Bt</a:t>
            </a:r>
            <a:r>
              <a:rPr lang="ru-RU" i="1" dirty="0" smtClean="0"/>
              <a:t>, </a:t>
            </a:r>
            <a:r>
              <a:rPr lang="ru-RU" i="1" dirty="0" err="1"/>
              <a:t>экспрессированного</a:t>
            </a:r>
            <a:r>
              <a:rPr lang="ru-RU" i="1" dirty="0"/>
              <a:t> в бактерии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Ps</a:t>
            </a:r>
            <a:r>
              <a:rPr lang="ru-RU" i="1" dirty="0"/>
              <a:t>. </a:t>
            </a:r>
            <a:r>
              <a:rPr lang="en-US" i="1" dirty="0" smtClean="0"/>
              <a:t>F</a:t>
            </a:r>
            <a:r>
              <a:rPr lang="ru-RU" i="1" dirty="0" err="1" smtClean="0"/>
              <a:t>luorescens</a:t>
            </a:r>
            <a:r>
              <a:rPr lang="ru-RU" i="1" dirty="0" smtClean="0"/>
              <a:t>. Препарат </a:t>
            </a:r>
            <a:r>
              <a:rPr lang="ru-RU" i="1" dirty="0"/>
              <a:t>может применяться для защиты от колорадского жука и долгоносика картофеля, баклажан, томатов; его стоимость близка к стоимости химических пестицидов, эффективность действия – свыше 90 %.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i="1" dirty="0"/>
              <a:t>Грибные </a:t>
            </a:r>
            <a:r>
              <a:rPr lang="ru-RU" sz="2800" b="1" i="1" dirty="0" smtClean="0"/>
              <a:t>препараты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764704"/>
            <a:ext cx="8945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М</a:t>
            </a:r>
            <a:r>
              <a:rPr lang="ru-RU" sz="2000" dirty="0" err="1" smtClean="0"/>
              <a:t>ускаридные</a:t>
            </a:r>
            <a:r>
              <a:rPr lang="ru-RU" sz="2000" dirty="0" smtClean="0"/>
              <a:t> </a:t>
            </a:r>
            <a:r>
              <a:rPr lang="ru-RU" sz="2000" dirty="0"/>
              <a:t>грибы из </a:t>
            </a:r>
            <a:r>
              <a:rPr lang="ru-RU" sz="2000" dirty="0" smtClean="0"/>
              <a:t>семейства </a:t>
            </a:r>
            <a:r>
              <a:rPr lang="ru-RU" sz="2000" i="1" dirty="0" err="1" smtClean="0"/>
              <a:t>Euascomycetes</a:t>
            </a:r>
            <a:r>
              <a:rPr lang="ru-RU" sz="2000" i="1" dirty="0" smtClean="0"/>
              <a:t> </a:t>
            </a:r>
          </a:p>
          <a:p>
            <a:r>
              <a:rPr lang="ru-RU" sz="2000" i="1" dirty="0" err="1" smtClean="0"/>
              <a:t>Э</a:t>
            </a:r>
            <a:r>
              <a:rPr lang="ru-RU" sz="2000" dirty="0" err="1" smtClean="0"/>
              <a:t>нтомотрофные</a:t>
            </a:r>
            <a:r>
              <a:rPr lang="ru-RU" sz="2000" dirty="0" smtClean="0"/>
              <a:t> грибы из </a:t>
            </a:r>
            <a:r>
              <a:rPr lang="ru-RU" sz="2000" dirty="0"/>
              <a:t>семейства </a:t>
            </a:r>
            <a:r>
              <a:rPr lang="ru-RU" sz="2000" i="1" dirty="0" err="1"/>
              <a:t>Entomophtohraceae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Основное </a:t>
            </a:r>
            <a:r>
              <a:rPr lang="ru-RU" sz="2000" dirty="0"/>
              <a:t>внимание привлекают следующие грибные патогены: </a:t>
            </a:r>
            <a:endParaRPr lang="ru-RU" sz="2000" dirty="0" smtClean="0"/>
          </a:p>
          <a:p>
            <a:r>
              <a:rPr lang="ru-RU" sz="2000" dirty="0" smtClean="0"/>
              <a:t>- возбудитель </a:t>
            </a:r>
            <a:r>
              <a:rPr lang="ru-RU" sz="2000" dirty="0"/>
              <a:t>белой мускардины (род </a:t>
            </a:r>
            <a:r>
              <a:rPr lang="ru-RU" sz="2000" i="1" dirty="0" err="1"/>
              <a:t>Beauveria</a:t>
            </a:r>
            <a:r>
              <a:rPr lang="ru-RU" sz="2000" dirty="0"/>
              <a:t>), </a:t>
            </a:r>
            <a:endParaRPr lang="ru-RU" sz="2000" dirty="0" smtClean="0"/>
          </a:p>
          <a:p>
            <a:r>
              <a:rPr lang="ru-RU" sz="2000" dirty="0" smtClean="0"/>
              <a:t>- возбудитель </a:t>
            </a:r>
            <a:r>
              <a:rPr lang="ru-RU" sz="2000" dirty="0"/>
              <a:t>зеленой мускардины (род </a:t>
            </a:r>
            <a:r>
              <a:rPr lang="ru-RU" sz="2000" i="1" dirty="0" err="1"/>
              <a:t>Metarhizium</a:t>
            </a:r>
            <a:r>
              <a:rPr lang="ru-RU" sz="2000" i="1" dirty="0"/>
              <a:t>) </a:t>
            </a:r>
            <a:r>
              <a:rPr lang="ru-RU" sz="2000" dirty="0"/>
              <a:t>и </a:t>
            </a:r>
            <a:r>
              <a:rPr lang="ru-RU" sz="2000" i="1" dirty="0" err="1"/>
              <a:t>Enthomophthora</a:t>
            </a:r>
            <a:r>
              <a:rPr lang="ru-RU" sz="2000" dirty="0"/>
              <a:t>, (поражающий сосущих насекомых).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846527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Грибы </a:t>
            </a:r>
            <a:r>
              <a:rPr lang="ru-RU" sz="2000" dirty="0">
                <a:solidFill>
                  <a:srgbClr val="0000CC"/>
                </a:solidFill>
              </a:rPr>
              <a:t>проникают </a:t>
            </a:r>
            <a:r>
              <a:rPr lang="ru-RU" sz="2000" dirty="0" smtClean="0">
                <a:solidFill>
                  <a:srgbClr val="0000CC"/>
                </a:solidFill>
              </a:rPr>
              <a:t>в </a:t>
            </a:r>
            <a:r>
              <a:rPr lang="ru-RU" sz="2000" dirty="0" smtClean="0"/>
              <a:t>тело </a:t>
            </a:r>
            <a:r>
              <a:rPr lang="ru-RU" sz="2000" dirty="0"/>
              <a:t>насекомого </a:t>
            </a:r>
            <a:r>
              <a:rPr lang="ru-RU" sz="2000" dirty="0" smtClean="0"/>
              <a:t>через </a:t>
            </a:r>
            <a:r>
              <a:rPr lang="ru-RU" sz="2000" dirty="0"/>
              <a:t>кутикулу. При прорастании конидий на кутикуле насекомого ростовые трубки могут развиваться на поверхности или сразу начинают прорастать в тело; часто этот процесс сопровождается образованием токсина. </a:t>
            </a:r>
            <a:endParaRPr lang="ru-RU" sz="2000" dirty="0" smtClean="0"/>
          </a:p>
          <a:p>
            <a:r>
              <a:rPr lang="ru-RU" sz="2000" dirty="0" smtClean="0"/>
              <a:t>Если </a:t>
            </a:r>
            <a:r>
              <a:rPr lang="ru-RU" sz="2000" dirty="0"/>
              <a:t>штамм слабо продуцирует токсин, мицелий достаточно быстро заполняет все тело насекомого.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19708"/>
            <a:ext cx="283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МЕХАНИЗМ ДЕЙСТВИЯ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67" y="3140968"/>
            <a:ext cx="1809750" cy="1809750"/>
          </a:xfrm>
          <a:prstGeom prst="snip2DiagRect">
            <a:avLst>
              <a:gd name="adj1" fmla="val 3157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5042148"/>
            <a:ext cx="2886075" cy="1809750"/>
          </a:xfrm>
          <a:prstGeom prst="snip2DiagRect">
            <a:avLst>
              <a:gd name="adj1" fmla="val 4421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Микар</a:t>
            </a:r>
            <a:r>
              <a:rPr lang="ru-RU" b="1" dirty="0"/>
              <a:t>»</a:t>
            </a:r>
            <a:r>
              <a:rPr lang="ru-RU" dirty="0"/>
              <a:t> </a:t>
            </a:r>
            <a:r>
              <a:rPr lang="ru-RU" i="1" dirty="0" smtClean="0"/>
              <a:t>(</a:t>
            </a:r>
            <a:r>
              <a:rPr lang="ru-RU" i="1" dirty="0" err="1" smtClean="0"/>
              <a:t>Hirsutella</a:t>
            </a:r>
            <a:r>
              <a:rPr lang="ru-RU" i="1" dirty="0" smtClean="0"/>
              <a:t> </a:t>
            </a:r>
            <a:r>
              <a:rPr lang="ru-RU" i="1" dirty="0" err="1" smtClean="0"/>
              <a:t>thompsonii</a:t>
            </a:r>
            <a:r>
              <a:rPr lang="ru-RU" i="1" dirty="0" smtClean="0"/>
              <a:t>)  </a:t>
            </a:r>
            <a:r>
              <a:rPr lang="ru-RU" i="1" dirty="0"/>
              <a:t>использовали некоторое время в США </a:t>
            </a:r>
            <a:r>
              <a:rPr lang="ru-RU" i="1" dirty="0" smtClean="0"/>
              <a:t>с </a:t>
            </a:r>
            <a:r>
              <a:rPr lang="ru-RU" i="1" dirty="0"/>
              <a:t>целью контроля численности цитрусовых клещей. Выпуск препарата, однако, был прекращен, так как он не оправдал надежд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39022" y="33265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/>
              <a:t>Боверин</a:t>
            </a:r>
            <a:r>
              <a:rPr lang="ru-RU" b="1" i="1" dirty="0"/>
              <a:t> </a:t>
            </a:r>
            <a:r>
              <a:rPr lang="ru-RU" b="1" i="1" dirty="0" smtClean="0"/>
              <a:t>(</a:t>
            </a:r>
            <a:r>
              <a:rPr lang="ru-RU" i="1" dirty="0" err="1" smtClean="0"/>
              <a:t>Beauveria</a:t>
            </a:r>
            <a:r>
              <a:rPr lang="ru-RU" i="1" dirty="0" smtClean="0"/>
              <a:t> </a:t>
            </a:r>
            <a:r>
              <a:rPr lang="ru-RU" i="1" dirty="0" err="1"/>
              <a:t>bassiana</a:t>
            </a:r>
            <a:r>
              <a:rPr lang="ru-RU" i="1" dirty="0"/>
              <a:t> (</a:t>
            </a:r>
            <a:r>
              <a:rPr lang="ru-RU" i="1" dirty="0" err="1"/>
              <a:t>Bals</a:t>
            </a:r>
            <a:r>
              <a:rPr lang="ru-RU" i="1" dirty="0"/>
              <a:t>.) </a:t>
            </a:r>
            <a:r>
              <a:rPr lang="ru-RU" i="1" dirty="0" err="1" smtClean="0"/>
              <a:t>Vuill</a:t>
            </a:r>
            <a:r>
              <a:rPr lang="ru-RU" i="1" dirty="0" smtClean="0"/>
              <a:t>) Отечественный грибной препарат в виде порошка. Также </a:t>
            </a:r>
            <a:r>
              <a:rPr lang="ru-RU" i="1" dirty="0"/>
              <a:t>эффективен, как </a:t>
            </a:r>
            <a:r>
              <a:rPr lang="ru-RU" i="1" dirty="0" smtClean="0"/>
              <a:t>л химические пестициды. </a:t>
            </a:r>
            <a:r>
              <a:rPr lang="ru-RU" i="1" dirty="0"/>
              <a:t>После заражения насекомого B. </a:t>
            </a:r>
            <a:r>
              <a:rPr lang="ru-RU" i="1" dirty="0" err="1"/>
              <a:t>bassiana</a:t>
            </a:r>
            <a:r>
              <a:rPr lang="ru-RU" i="1" dirty="0"/>
              <a:t> выделяет </a:t>
            </a:r>
            <a:r>
              <a:rPr lang="ru-RU" i="1" dirty="0" err="1"/>
              <a:t>боверицин</a:t>
            </a:r>
            <a:r>
              <a:rPr lang="ru-RU" i="1" dirty="0"/>
              <a:t>, </a:t>
            </a:r>
            <a:r>
              <a:rPr lang="ru-RU" i="1" dirty="0" err="1"/>
              <a:t>циклодепсипептид</a:t>
            </a:r>
            <a:r>
              <a:rPr lang="ru-RU" i="1" dirty="0"/>
              <a:t>-токсин. </a:t>
            </a:r>
            <a:r>
              <a:rPr lang="ru-RU" i="1" dirty="0" err="1"/>
              <a:t>Боверин</a:t>
            </a:r>
            <a:r>
              <a:rPr lang="ru-RU" i="1" dirty="0"/>
              <a:t> безопасен для человека и теплокровных, не вызывает ожогов у растений. </a:t>
            </a:r>
            <a:endParaRPr lang="ru-RU" i="1" dirty="0" smtClean="0"/>
          </a:p>
          <a:p>
            <a:r>
              <a:rPr lang="ru-RU" i="1" dirty="0" smtClean="0"/>
              <a:t>Препарат </a:t>
            </a:r>
            <a:r>
              <a:rPr lang="ru-RU" i="1" dirty="0"/>
              <a:t>эффективен против </a:t>
            </a:r>
            <a:r>
              <a:rPr lang="ru-RU" i="1" dirty="0" err="1"/>
              <a:t>листогрызуших</a:t>
            </a:r>
            <a:r>
              <a:rPr lang="ru-RU" i="1" dirty="0"/>
              <a:t> садовых вредителей, яблоневой плодожорки, вредителей леса, а также вредителя картофеля – личинок колорадского жука.</a:t>
            </a:r>
          </a:p>
          <a:p>
            <a:r>
              <a:rPr lang="ru-RU" i="1" dirty="0"/>
              <a:t>Используют </a:t>
            </a:r>
            <a:r>
              <a:rPr lang="ru-RU" i="1" dirty="0" err="1"/>
              <a:t>боверин</a:t>
            </a:r>
            <a:r>
              <a:rPr lang="ru-RU" i="1" dirty="0"/>
              <a:t> путем опрыскивания растений, норма расхода – 1–2 кг/га. В сочетании с небольшими добавками химических пестицидов препарат вызывает гибель 100 % личинок всех возрастов.</a:t>
            </a:r>
          </a:p>
          <a:p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4" y="5041354"/>
            <a:ext cx="180975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835399" cy="206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/>
          <p:cNvSpPr/>
          <p:nvPr/>
        </p:nvSpPr>
        <p:spPr>
          <a:xfrm rot="2058048">
            <a:off x="1262603" y="4187069"/>
            <a:ext cx="440427" cy="926595"/>
          </a:xfrm>
          <a:prstGeom prst="upArrow">
            <a:avLst>
              <a:gd name="adj1" fmla="val 50000"/>
              <a:gd name="adj2" fmla="val 104664"/>
            </a:avLst>
          </a:prstGeom>
          <a:gradFill>
            <a:gsLst>
              <a:gs pos="0">
                <a:srgbClr val="FFF200"/>
              </a:gs>
              <a:gs pos="2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79" y="4510860"/>
            <a:ext cx="2547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FF0000"/>
                </a:solidFill>
              </a:rPr>
              <a:t>Характерная работа препарата </a:t>
            </a:r>
            <a:r>
              <a:rPr lang="ru-RU" sz="1400" i="1" dirty="0" err="1">
                <a:solidFill>
                  <a:srgbClr val="FF0000"/>
                </a:solidFill>
              </a:rPr>
              <a:t>Боверин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"Засахаренные" вредители.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4624"/>
            <a:ext cx="471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Вирусные препараты.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78783"/>
            <a:ext cx="4325381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Вирусы чрезвычайно </a:t>
            </a:r>
            <a:r>
              <a:rPr lang="ru-RU" sz="1900" i="1" dirty="0" err="1" smtClean="0"/>
              <a:t>контагиозны</a:t>
            </a:r>
            <a:r>
              <a:rPr lang="ru-RU" sz="1900" i="1" dirty="0" smtClean="0"/>
              <a:t> (заразительны) </a:t>
            </a:r>
            <a:r>
              <a:rPr lang="ru-RU" sz="1900" i="1" dirty="0"/>
              <a:t>и </a:t>
            </a:r>
            <a:r>
              <a:rPr lang="ru-RU" sz="1900" i="1" dirty="0" err="1"/>
              <a:t>вирулентны</a:t>
            </a:r>
            <a:r>
              <a:rPr lang="ru-RU" sz="1900" i="1" dirty="0"/>
              <a:t>, узко </a:t>
            </a:r>
            <a:r>
              <a:rPr lang="ru-RU" sz="1900" i="1" dirty="0" smtClean="0"/>
              <a:t>специфичны </a:t>
            </a:r>
            <a:r>
              <a:rPr lang="ru-RU" sz="1900" i="1" dirty="0"/>
              <a:t>по действию, хорошо сохраняются в природе вне организма-хозяина. </a:t>
            </a:r>
            <a:endParaRPr lang="ru-RU" sz="1900" i="1" dirty="0" smtClean="0"/>
          </a:p>
          <a:p>
            <a:r>
              <a:rPr lang="ru-RU" sz="1900" i="1" dirty="0" smtClean="0"/>
              <a:t>Эти </a:t>
            </a:r>
            <a:r>
              <a:rPr lang="ru-RU" sz="1900" i="1" dirty="0"/>
              <a:t>препараты вследствие высочайшей специфичности практически полностью безопасны для человека и всей </a:t>
            </a:r>
            <a:r>
              <a:rPr lang="ru-RU" sz="1900" i="1" dirty="0" err="1"/>
              <a:t>биоты</a:t>
            </a:r>
            <a:r>
              <a:rPr lang="ru-RU" sz="1900" i="1" dirty="0"/>
              <a:t>. Заражаются насекомые вирусами при питании. Попавшие в кишечник тельца-включения разрушаются в щелочной среде. Освободившиеся вирионы проникают через стенку кишечника в клетки и реплицируются в ядрах. </a:t>
            </a:r>
            <a:endParaRPr lang="ru-RU" sz="1900" i="1" dirty="0" smtClean="0"/>
          </a:p>
          <a:p>
            <a:r>
              <a:rPr lang="ru-RU" sz="1900" i="1" dirty="0" smtClean="0"/>
              <a:t>Вирусы </a:t>
            </a:r>
            <a:r>
              <a:rPr lang="ru-RU" sz="1900" i="1" dirty="0"/>
              <a:t>способны размножаться только в живой ткани организма-хозяина.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42508"/>
            <a:ext cx="167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Достоинства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692696"/>
            <a:ext cx="4028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Получение вирусных препаратов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19401"/>
            <a:ext cx="41202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Получают вирусный материал при размножении вирусов в насекомых. После гибели насекомых их массу измельчают, затем выделяют вирусный материал и подвергают очистке. </a:t>
            </a:r>
          </a:p>
        </p:txBody>
      </p:sp>
      <p:sp>
        <p:nvSpPr>
          <p:cNvPr id="7" name="Молния 6"/>
          <p:cNvSpPr/>
          <p:nvPr/>
        </p:nvSpPr>
        <p:spPr>
          <a:xfrm>
            <a:off x="4495547" y="1052735"/>
            <a:ext cx="302572" cy="548857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694588"/>
            <a:ext cx="3975811" cy="255454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В</a:t>
            </a:r>
            <a:r>
              <a:rPr lang="ru-RU" sz="2000" dirty="0" smtClean="0">
                <a:solidFill>
                  <a:srgbClr val="C00000"/>
                </a:solidFill>
              </a:rPr>
              <a:t>ирусы </a:t>
            </a:r>
            <a:r>
              <a:rPr lang="ru-RU" sz="2000" dirty="0">
                <a:solidFill>
                  <a:srgbClr val="C00000"/>
                </a:solidFill>
              </a:rPr>
              <a:t>цитоплазматического </a:t>
            </a:r>
            <a:r>
              <a:rPr lang="ru-RU" sz="2000" dirty="0" err="1">
                <a:solidFill>
                  <a:srgbClr val="C00000"/>
                </a:solidFill>
              </a:rPr>
              <a:t>полигедроза</a:t>
            </a:r>
            <a:r>
              <a:rPr lang="ru-RU" sz="2000" dirty="0">
                <a:solidFill>
                  <a:srgbClr val="C00000"/>
                </a:solidFill>
              </a:rPr>
              <a:t>, энтомопатогенные вирусы и </a:t>
            </a:r>
            <a:r>
              <a:rPr lang="ru-RU" sz="2000" dirty="0" err="1">
                <a:solidFill>
                  <a:srgbClr val="C00000"/>
                </a:solidFill>
              </a:rPr>
              <a:t>иридовирусы</a:t>
            </a:r>
            <a:r>
              <a:rPr lang="ru-RU" sz="2000" dirty="0">
                <a:solidFill>
                  <a:srgbClr val="C00000"/>
                </a:solidFill>
              </a:rPr>
              <a:t> – содержат потенциальные биопестициды против насекомых, поэтому сейчас рассматриваются как перспективные биопестициды.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068" y="188640"/>
            <a:ext cx="8358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Новые биотехнологические методы можно применять для проверки безопасности вирусов, чтобы увереннее судить об их поведении в млекопитающих. Для этого используют нуклеотидные зонды и генетическое маркирование, что было невозможно несколько лет назад.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47340" y="-171400"/>
            <a:ext cx="63350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!</a:t>
            </a:r>
            <a:endParaRPr lang="ru-RU" sz="115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6339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Бакуловирусы</a:t>
            </a:r>
            <a:r>
              <a:rPr lang="ru-RU" sz="2400" dirty="0"/>
              <a:t> – это </a:t>
            </a:r>
            <a:r>
              <a:rPr lang="ru-RU" sz="2400" dirty="0" err="1"/>
              <a:t>двуцепочечные</a:t>
            </a:r>
            <a:r>
              <a:rPr lang="ru-RU" sz="2400" dirty="0"/>
              <a:t> ДНК-вирусы, в трех их группах имеются биопестициды: вирусы ядерного </a:t>
            </a:r>
            <a:r>
              <a:rPr lang="ru-RU" sz="2400" dirty="0" err="1"/>
              <a:t>полиэдроза</a:t>
            </a:r>
            <a:r>
              <a:rPr lang="ru-RU" sz="2400" dirty="0"/>
              <a:t> (ВЯП), вирусы </a:t>
            </a:r>
            <a:r>
              <a:rPr lang="ru-RU" sz="2400" dirty="0" err="1"/>
              <a:t>гранулеза</a:t>
            </a:r>
            <a:r>
              <a:rPr lang="ru-RU" sz="2400" dirty="0"/>
              <a:t> (ВГ), фильтрующиеся вирусы.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1988840"/>
            <a:ext cx="8784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7945" y="4941168"/>
            <a:ext cx="91341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два метода применения вирусных препаратов: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интродукция </a:t>
            </a:r>
            <a:r>
              <a:rPr lang="ru-RU" sz="2000" dirty="0">
                <a:solidFill>
                  <a:srgbClr val="C00000"/>
                </a:solidFill>
              </a:rPr>
              <a:t>вирусов в плотные популяции насекомых на сравнительно небольших </a:t>
            </a:r>
            <a:r>
              <a:rPr lang="ru-RU" sz="2000" dirty="0" smtClean="0">
                <a:solidFill>
                  <a:srgbClr val="C00000"/>
                </a:solidFill>
              </a:rPr>
              <a:t>площадях;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обработка </a:t>
            </a:r>
            <a:r>
              <a:rPr lang="ru-RU" sz="2000" dirty="0">
                <a:solidFill>
                  <a:srgbClr val="C00000"/>
                </a:solidFill>
              </a:rPr>
              <a:t>зараженных участков путем опрыскивания или опыления на ранних стадиях развития личинок.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668864"/>
            <a:ext cx="9067353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Отечественной </a:t>
            </a:r>
            <a:r>
              <a:rPr lang="ru-RU" sz="2400" i="1" dirty="0"/>
              <a:t>промышленностью выпускается несколько вирусных </a:t>
            </a:r>
            <a:r>
              <a:rPr lang="ru-RU" sz="2400" i="1" dirty="0" smtClean="0"/>
              <a:t>препаратов:</a:t>
            </a:r>
          </a:p>
          <a:p>
            <a:r>
              <a:rPr lang="ru-RU" sz="2400" i="1" dirty="0" smtClean="0"/>
              <a:t>«</a:t>
            </a:r>
            <a:r>
              <a:rPr lang="ru-RU" sz="2400" i="1" dirty="0" err="1" smtClean="0"/>
              <a:t>Вирин</a:t>
            </a:r>
            <a:r>
              <a:rPr lang="ru-RU" sz="2400" i="1" dirty="0" smtClean="0"/>
              <a:t>-ГЯП</a:t>
            </a:r>
            <a:r>
              <a:rPr lang="ru-RU" sz="2400" i="1" dirty="0"/>
              <a:t>» (против гусеницы яблоневой плодожорки), </a:t>
            </a:r>
            <a:endParaRPr lang="ru-RU" sz="2400" i="1" dirty="0" smtClean="0"/>
          </a:p>
          <a:p>
            <a:r>
              <a:rPr lang="ru-RU" sz="2400" i="1" dirty="0" smtClean="0"/>
              <a:t>«</a:t>
            </a:r>
            <a:r>
              <a:rPr lang="ru-RU" sz="2400" i="1" dirty="0" err="1" smtClean="0"/>
              <a:t>Вирин</a:t>
            </a:r>
            <a:r>
              <a:rPr lang="ru-RU" sz="2400" i="1" dirty="0" smtClean="0"/>
              <a:t>-КШ</a:t>
            </a:r>
            <a:r>
              <a:rPr lang="ru-RU" sz="2400" i="1" dirty="0"/>
              <a:t>» (против кольчатого шелкопряда), </a:t>
            </a:r>
            <a:endParaRPr lang="ru-RU" sz="2400" i="1" dirty="0" smtClean="0"/>
          </a:p>
          <a:p>
            <a:r>
              <a:rPr lang="ru-RU" sz="2400" i="1" dirty="0" smtClean="0"/>
              <a:t>«</a:t>
            </a:r>
            <a:r>
              <a:rPr lang="ru-RU" sz="2400" i="1" dirty="0" err="1" smtClean="0"/>
              <a:t>Вирин</a:t>
            </a:r>
            <a:r>
              <a:rPr lang="ru-RU" sz="2400" i="1" dirty="0" smtClean="0"/>
              <a:t>-ЭНШ</a:t>
            </a:r>
            <a:r>
              <a:rPr lang="ru-RU" sz="2400" i="1" dirty="0"/>
              <a:t>» (против непарного шелкопряда</a:t>
            </a:r>
            <a:r>
              <a:rPr lang="ru-RU" sz="2400" i="1" dirty="0" smtClean="0"/>
              <a:t>),</a:t>
            </a:r>
          </a:p>
          <a:p>
            <a:r>
              <a:rPr lang="ru-RU" sz="2400" i="1" dirty="0" smtClean="0"/>
              <a:t>«</a:t>
            </a:r>
            <a:r>
              <a:rPr lang="ru-RU" sz="2400" i="1" dirty="0" err="1" smtClean="0"/>
              <a:t>Вирин</a:t>
            </a:r>
            <a:r>
              <a:rPr lang="ru-RU" sz="2400" i="1" dirty="0" smtClean="0"/>
              <a:t>-ЭКС</a:t>
            </a:r>
            <a:r>
              <a:rPr lang="ru-RU" sz="2400" i="1" dirty="0"/>
              <a:t>» (против капустной совки). </a:t>
            </a:r>
            <a:endParaRPr lang="ru-RU" sz="2400" i="1" dirty="0" smtClean="0"/>
          </a:p>
          <a:p>
            <a:r>
              <a:rPr lang="ru-RU" sz="2400" i="1" dirty="0" smtClean="0"/>
              <a:t>В </a:t>
            </a:r>
            <a:r>
              <a:rPr lang="ru-RU" sz="2400" i="1" dirty="0"/>
              <a:t>США усовершенствован процесс производства нескольких вирусных препаратов для защиты лесов («ТМ- </a:t>
            </a:r>
            <a:r>
              <a:rPr lang="ru-RU" sz="2400" i="1" dirty="0" err="1"/>
              <a:t>Биоконтрол</a:t>
            </a:r>
            <a:r>
              <a:rPr lang="ru-RU" sz="2400" i="1" dirty="0"/>
              <a:t>» и «</a:t>
            </a:r>
            <a:r>
              <a:rPr lang="ru-RU" sz="2400" i="1" dirty="0" err="1"/>
              <a:t>Циптек</a:t>
            </a:r>
            <a:r>
              <a:rPr lang="ru-RU" sz="2400" i="1" dirty="0"/>
              <a:t>»).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857" y="397113"/>
            <a:ext cx="903649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Видовое название энтомопатогенных вирусов состоит из группового названия и поражаемого хозяина </a:t>
            </a:r>
            <a:r>
              <a:rPr lang="ru-RU" sz="2000" i="1" dirty="0">
                <a:solidFill>
                  <a:srgbClr val="C00000"/>
                </a:solidFill>
              </a:rPr>
              <a:t>(например, «</a:t>
            </a:r>
            <a:r>
              <a:rPr lang="ru-RU" sz="2000" i="1" dirty="0" err="1">
                <a:solidFill>
                  <a:srgbClr val="C00000"/>
                </a:solidFill>
              </a:rPr>
              <a:t>полиэдроз</a:t>
            </a:r>
            <a:r>
              <a:rPr lang="ru-RU" sz="2000" i="1" dirty="0">
                <a:solidFill>
                  <a:srgbClr val="C00000"/>
                </a:solidFill>
              </a:rPr>
              <a:t> непарного </a:t>
            </a:r>
            <a:r>
              <a:rPr lang="ru-RU" sz="2000" i="1" dirty="0" err="1">
                <a:solidFill>
                  <a:srgbClr val="C00000"/>
                </a:solidFill>
              </a:rPr>
              <a:t>шелко</a:t>
            </a:r>
            <a:r>
              <a:rPr lang="ru-RU" sz="2000" i="1" dirty="0">
                <a:solidFill>
                  <a:srgbClr val="C00000"/>
                </a:solidFill>
              </a:rPr>
              <a:t>- </a:t>
            </a:r>
            <a:r>
              <a:rPr lang="ru-RU" sz="2000" i="1" dirty="0" err="1">
                <a:solidFill>
                  <a:srgbClr val="C00000"/>
                </a:solidFill>
              </a:rPr>
              <a:t>пряда</a:t>
            </a:r>
            <a:r>
              <a:rPr lang="ru-RU" sz="2000" i="1" dirty="0">
                <a:solidFill>
                  <a:srgbClr val="C00000"/>
                </a:solidFill>
              </a:rPr>
              <a:t>» или «</a:t>
            </a:r>
            <a:r>
              <a:rPr lang="ru-RU" sz="2000" i="1" dirty="0" err="1">
                <a:solidFill>
                  <a:srgbClr val="C00000"/>
                </a:solidFill>
              </a:rPr>
              <a:t>полиэдроз</a:t>
            </a:r>
            <a:r>
              <a:rPr lang="ru-RU" sz="2000" i="1" dirty="0">
                <a:solidFill>
                  <a:srgbClr val="C00000"/>
                </a:solidFill>
              </a:rPr>
              <a:t> американской бабочки»).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203" y="5229200"/>
            <a:ext cx="8263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</a:rPr>
              <a:t>Для оптимизации процесса применения вирусных препаратов необходимо выяснить распространенность вирусов в природе и характеристики их выживания. </a:t>
            </a: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Перспективна разработка </a:t>
            </a:r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</a:rPr>
              <a:t>техники клеточных культур насекомых для размножения </a:t>
            </a: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вирусов. 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2170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Гербициды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1186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США и Япония совместно разрабатывают получение </a:t>
            </a:r>
            <a:r>
              <a:rPr lang="ru-RU" sz="2400" dirty="0" err="1"/>
              <a:t>биогербицидов</a:t>
            </a:r>
            <a:r>
              <a:rPr lang="ru-RU" sz="2400" dirty="0"/>
              <a:t> на основе природных микроорганизмов для борьбы с сорняками сои, арахиса, риса.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США на рынок поступил препарат на основе штамма </a:t>
            </a:r>
            <a:r>
              <a:rPr lang="ru-RU" sz="2400" i="1" dirty="0" err="1"/>
              <a:t>Phytophthora</a:t>
            </a:r>
            <a:r>
              <a:rPr lang="ru-RU" sz="2400" i="1" dirty="0"/>
              <a:t> 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palmivora</a:t>
            </a:r>
            <a:r>
              <a:rPr lang="ru-RU" sz="2400" i="1" dirty="0" smtClean="0"/>
              <a:t> </a:t>
            </a:r>
            <a:r>
              <a:rPr lang="ru-RU" sz="2400" dirty="0"/>
              <a:t>для борьбы с повиликой. </a:t>
            </a:r>
            <a:endParaRPr lang="ru-RU" sz="2400" dirty="0" smtClean="0"/>
          </a:p>
          <a:p>
            <a:r>
              <a:rPr lang="ru-RU" sz="2400" dirty="0" smtClean="0"/>
              <a:t>Япония </a:t>
            </a:r>
            <a:r>
              <a:rPr lang="ru-RU" sz="2400" dirty="0"/>
              <a:t>начала производство </a:t>
            </a:r>
            <a:r>
              <a:rPr lang="ru-RU" sz="2400" dirty="0" err="1"/>
              <a:t>биогербицида</a:t>
            </a:r>
            <a:r>
              <a:rPr lang="ru-RU" sz="2400" dirty="0"/>
              <a:t> на основе </a:t>
            </a:r>
            <a:r>
              <a:rPr lang="ru-RU" sz="2400" dirty="0" err="1"/>
              <a:t>билафоса</a:t>
            </a:r>
            <a:r>
              <a:rPr lang="ru-RU" sz="2400" dirty="0"/>
              <a:t>, продуцируемого штаммом </a:t>
            </a:r>
            <a:r>
              <a:rPr lang="ru-RU" sz="2400" i="1" dirty="0" err="1"/>
              <a:t>Streptomyces</a:t>
            </a:r>
            <a:r>
              <a:rPr lang="ru-RU" sz="2400" i="1" dirty="0"/>
              <a:t> </a:t>
            </a:r>
            <a:r>
              <a:rPr lang="ru-RU" sz="2400" i="1" dirty="0" err="1"/>
              <a:t>hydroscopicus</a:t>
            </a:r>
            <a:r>
              <a:rPr lang="ru-RU" sz="2400" dirty="0"/>
              <a:t>. Препарат обладает широким спектром действия, нарушает азотный обмен в листьях и стеблях сорняков.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97512"/>
            <a:ext cx="7179269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	Масштабы </a:t>
            </a:r>
            <a:r>
              <a:rPr lang="ru-RU" sz="2400" dirty="0">
                <a:solidFill>
                  <a:srgbClr val="C00000"/>
                </a:solidFill>
              </a:rPr>
              <a:t>применения различных препаратов для борьбы с вредителями и возбудителями болезней сельскохозяйственных культур непрерывно возрастают. По разным экспертным оценкам рынок этих препаратов оценивается в 20 млрд </a:t>
            </a:r>
            <a:r>
              <a:rPr lang="ru-RU" sz="2400" dirty="0" err="1">
                <a:solidFill>
                  <a:srgbClr val="C00000"/>
                </a:solidFill>
              </a:rPr>
              <a:t>долл</a:t>
            </a:r>
            <a:r>
              <a:rPr lang="ru-RU" sz="2400" dirty="0">
                <a:solidFill>
                  <a:srgbClr val="C00000"/>
                </a:solidFill>
              </a:rPr>
              <a:t>/год.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pic>
        <p:nvPicPr>
          <p:cNvPr id="2050" name="Picture 2" descr="C:\Users\Люба\Pictures\рисунки без фона\arrow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058256"/>
            <a:ext cx="1889044" cy="14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34" y="-28280"/>
            <a:ext cx="5433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Сорняк </a:t>
            </a:r>
            <a:r>
              <a:rPr lang="ru-RU" dirty="0" err="1"/>
              <a:t>виснага</a:t>
            </a:r>
            <a:r>
              <a:rPr lang="ru-RU" dirty="0"/>
              <a:t> стал одним из самых перспективных для производства </a:t>
            </a:r>
            <a:r>
              <a:rPr lang="ru-RU" dirty="0" err="1" smtClean="0"/>
              <a:t>биогербицидов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www.agroxxi.ru/gazeta-zaschita-rastenii/novosti/sornjak-visnaga-stal-odnim-iz-samyh-perspektivnyh-dlja-proizvodstva-biogerbicidov.html?yrwinfo=1631528633871514-2489570957484938652-sas3-0804-36f-sas-l7-balancer-8080-BAL-2478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971" y="2996952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Биотехнологическая компания из Аргентины </a:t>
            </a:r>
            <a:r>
              <a:rPr lang="ru-RU" b="1" dirty="0" err="1"/>
              <a:t>Inbioar</a:t>
            </a:r>
            <a:r>
              <a:rPr lang="ru-RU" b="1" dirty="0"/>
              <a:t> совместно с Минсельхозом США патентуют </a:t>
            </a:r>
            <a:r>
              <a:rPr lang="ru-RU" b="1" dirty="0" err="1"/>
              <a:t>биогербицид</a:t>
            </a:r>
            <a:r>
              <a:rPr lang="ru-RU" b="1" dirty="0"/>
              <a:t> на основе </a:t>
            </a:r>
            <a:r>
              <a:rPr lang="ru-RU" b="1" dirty="0" err="1"/>
              <a:t>виснаги</a:t>
            </a:r>
            <a:endParaRPr lang="ru-RU" b="1" dirty="0"/>
          </a:p>
          <a:p>
            <a:r>
              <a:rPr lang="ru-RU" dirty="0" err="1"/>
              <a:t>Inbioar</a:t>
            </a:r>
            <a:r>
              <a:rPr lang="ru-RU" dirty="0"/>
              <a:t> - биотехнологическая компания из Росарио (Аргентина) десять лет назад начала изучать свойства сорняка </a:t>
            </a:r>
            <a:r>
              <a:rPr lang="ru-RU" dirty="0" err="1"/>
              <a:t>виснага</a:t>
            </a:r>
            <a:r>
              <a:rPr lang="ru-RU" dirty="0"/>
              <a:t> (или </a:t>
            </a:r>
            <a:r>
              <a:rPr lang="ru-RU" dirty="0" err="1"/>
              <a:t>Амми</a:t>
            </a:r>
            <a:r>
              <a:rPr lang="ru-RU" dirty="0"/>
              <a:t> зубная). </a:t>
            </a:r>
            <a:r>
              <a:rPr lang="ru-RU" dirty="0" smtClean="0"/>
              <a:t>Посредством </a:t>
            </a:r>
            <a:r>
              <a:rPr lang="ru-RU" dirty="0"/>
              <a:t>различных исследований и испытаний ученые из </a:t>
            </a:r>
            <a:r>
              <a:rPr lang="ru-RU" dirty="0" err="1"/>
              <a:t>Inbioar</a:t>
            </a:r>
            <a:r>
              <a:rPr lang="ru-RU" dirty="0"/>
              <a:t> подтвердили, что экстракты этого растения могут использоваться в качестве </a:t>
            </a:r>
            <a:r>
              <a:rPr lang="ru-RU" dirty="0" err="1"/>
              <a:t>биогербицидов</a:t>
            </a:r>
            <a:r>
              <a:rPr lang="ru-RU" dirty="0"/>
              <a:t> для защиты </a:t>
            </a:r>
            <a:r>
              <a:rPr lang="ru-RU" dirty="0" smtClean="0"/>
              <a:t>с.-х. культур</a:t>
            </a:r>
            <a:r>
              <a:rPr lang="ru-RU" dirty="0"/>
              <a:t>, а также для поддержания устойчивости и снижения воздействия на окружающую среду, вызываемого </a:t>
            </a:r>
            <a:r>
              <a:rPr lang="ru-RU" dirty="0" err="1"/>
              <a:t>агрохимикатами</a:t>
            </a:r>
            <a:r>
              <a:rPr lang="ru-RU" dirty="0"/>
              <a:t>.</a:t>
            </a:r>
          </a:p>
          <a:p>
            <a:r>
              <a:rPr lang="ru-RU" dirty="0"/>
              <a:t>«Этот тип сорняков производит два соединения, называемых </a:t>
            </a:r>
            <a:r>
              <a:rPr lang="ru-RU" dirty="0" err="1"/>
              <a:t>виснагина</a:t>
            </a:r>
            <a:r>
              <a:rPr lang="ru-RU" dirty="0"/>
              <a:t> и </a:t>
            </a:r>
            <a:r>
              <a:rPr lang="ru-RU" dirty="0" err="1"/>
              <a:t>келина</a:t>
            </a:r>
            <a:r>
              <a:rPr lang="ru-RU" dirty="0"/>
              <a:t>, которые работают как гербициды, но с разницей, что они являются биологическими. Упомянутые </a:t>
            </a:r>
            <a:r>
              <a:rPr lang="ru-RU" dirty="0" err="1"/>
              <a:t>аллелохимические</a:t>
            </a:r>
            <a:r>
              <a:rPr lang="ru-RU" dirty="0"/>
              <a:t> вещества способны эффективно подавлять рост других растений», прокомментировал порталу Ecos365 </a:t>
            </a:r>
            <a:r>
              <a:rPr lang="ru-RU" dirty="0" err="1"/>
              <a:t>Густаво</a:t>
            </a:r>
            <a:r>
              <a:rPr lang="ru-RU" dirty="0"/>
              <a:t> </a:t>
            </a:r>
            <a:r>
              <a:rPr lang="ru-RU" dirty="0" err="1"/>
              <a:t>Соса</a:t>
            </a:r>
            <a:r>
              <a:rPr lang="ru-RU" dirty="0"/>
              <a:t> (генеральный директор </a:t>
            </a:r>
            <a:r>
              <a:rPr lang="ru-RU" dirty="0" err="1"/>
              <a:t>Inbioar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26" name="Picture 2" descr="https://medsbb.ru/wp-content/uploads/2021/06/boligolov-pjatnistyj_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9" y="0"/>
            <a:ext cx="2051720" cy="290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98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6602" y="-15343"/>
            <a:ext cx="9190856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Применение энтомофагов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304" y="527962"/>
            <a:ext cx="3024336" cy="23149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err="1" smtClean="0">
                <a:solidFill>
                  <a:srgbClr val="FF0000"/>
                </a:solidFill>
              </a:rPr>
              <a:t>Трихограмма</a:t>
            </a:r>
            <a:r>
              <a:rPr lang="ru-RU" sz="1900" dirty="0" smtClean="0">
                <a:solidFill>
                  <a:srgbClr val="0000CC"/>
                </a:solidFill>
              </a:rPr>
              <a:t> - </a:t>
            </a:r>
            <a:r>
              <a:rPr lang="ru-RU" sz="1900" dirty="0" smtClean="0"/>
              <a:t>семейство </a:t>
            </a:r>
            <a:r>
              <a:rPr lang="ru-RU" sz="1900" dirty="0"/>
              <a:t>паразитирующих насекомых, которые питаются внутренностями </a:t>
            </a:r>
            <a:r>
              <a:rPr lang="ru-RU" sz="1900" dirty="0" smtClean="0"/>
              <a:t>яиц вредителей сада </a:t>
            </a:r>
            <a:r>
              <a:rPr lang="ru-RU" sz="1900" dirty="0"/>
              <a:t>и огорода.</a:t>
            </a:r>
            <a:endParaRPr lang="ru-RU" sz="1900" dirty="0" smtClean="0">
              <a:solidFill>
                <a:srgbClr val="0000CC"/>
              </a:solidFill>
            </a:endParaRPr>
          </a:p>
        </p:txBody>
      </p:sp>
      <p:pic>
        <p:nvPicPr>
          <p:cNvPr id="1028" name="Picture 4" descr="https://agrostory.com/upload/resize_cache/iblock/1b3/300_300_1/1b30b2cc749846bd67e69393af28be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2329738" cy="174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982047" y="562002"/>
            <a:ext cx="2388433" cy="236583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900" dirty="0" err="1" smtClean="0">
                <a:solidFill>
                  <a:srgbClr val="FF0000"/>
                </a:solidFill>
              </a:rPr>
              <a:t>Габробракон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 smtClean="0"/>
              <a:t>эффективно </a:t>
            </a:r>
            <a:r>
              <a:rPr lang="ru-RU" sz="1900" dirty="0"/>
              <a:t>паразитирует </a:t>
            </a:r>
            <a:r>
              <a:rPr lang="ru-RU" sz="1900" dirty="0" smtClean="0"/>
              <a:t>на гусеницах  </a:t>
            </a:r>
            <a:r>
              <a:rPr lang="ru-RU" sz="1900" dirty="0"/>
              <a:t>дубовой </a:t>
            </a:r>
            <a:r>
              <a:rPr lang="ru-RU" sz="1900" dirty="0" smtClean="0"/>
              <a:t>листовертки</a:t>
            </a:r>
            <a:r>
              <a:rPr lang="en-US" sz="1900" dirty="0" smtClean="0"/>
              <a:t>, </a:t>
            </a:r>
            <a:r>
              <a:rPr lang="ru-RU" sz="1900" dirty="0"/>
              <a:t>акациевой </a:t>
            </a:r>
            <a:r>
              <a:rPr lang="ru-RU" sz="1900" dirty="0" smtClean="0"/>
              <a:t>огневки</a:t>
            </a:r>
            <a:r>
              <a:rPr lang="en-US" sz="1900" dirty="0" smtClean="0"/>
              <a:t>, </a:t>
            </a:r>
            <a:r>
              <a:rPr lang="ru-RU" sz="1900" dirty="0" smtClean="0"/>
              <a:t>сливовой и </a:t>
            </a:r>
            <a:r>
              <a:rPr lang="ru-RU" sz="1900" dirty="0"/>
              <a:t>яблонной </a:t>
            </a:r>
            <a:r>
              <a:rPr lang="ru-RU" sz="1900" dirty="0" smtClean="0"/>
              <a:t>плодожорок.</a:t>
            </a:r>
            <a:endParaRPr lang="ru-RU" sz="1900" dirty="0" smtClean="0">
              <a:solidFill>
                <a:srgbClr val="0000CC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43666" y="2972534"/>
            <a:ext cx="4264838" cy="132017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Златоглазка</a:t>
            </a:r>
            <a:r>
              <a:rPr lang="ru-RU" dirty="0" smtClean="0">
                <a:solidFill>
                  <a:srgbClr val="0000CC"/>
                </a:solidFill>
              </a:rPr>
              <a:t>  - л</a:t>
            </a:r>
            <a:r>
              <a:rPr lang="ru-RU" dirty="0" smtClean="0"/>
              <a:t>ичинки </a:t>
            </a:r>
            <a:r>
              <a:rPr lang="ru-RU" dirty="0"/>
              <a:t>после </a:t>
            </a:r>
            <a:r>
              <a:rPr lang="ru-RU" dirty="0" err="1"/>
              <a:t>отрождения</a:t>
            </a:r>
            <a:r>
              <a:rPr lang="ru-RU" dirty="0"/>
              <a:t> </a:t>
            </a:r>
            <a:r>
              <a:rPr lang="ru-RU" dirty="0" smtClean="0"/>
              <a:t>начинают </a:t>
            </a:r>
            <a:r>
              <a:rPr lang="ru-RU" dirty="0"/>
              <a:t>поиск </a:t>
            </a:r>
            <a:r>
              <a:rPr lang="ru-RU" dirty="0" smtClean="0"/>
              <a:t>жертв -  </a:t>
            </a:r>
            <a:r>
              <a:rPr lang="ru-RU" dirty="0"/>
              <a:t>мелких </a:t>
            </a:r>
            <a:r>
              <a:rPr lang="ru-RU" dirty="0" smtClean="0"/>
              <a:t>насекомых </a:t>
            </a:r>
            <a:r>
              <a:rPr lang="ru-RU" smtClean="0"/>
              <a:t>(тли) </a:t>
            </a:r>
            <a:r>
              <a:rPr lang="ru-RU" dirty="0"/>
              <a:t>и </a:t>
            </a:r>
            <a:r>
              <a:rPr lang="ru-RU" dirty="0" smtClean="0"/>
              <a:t>клещей. Характеризируются </a:t>
            </a:r>
            <a:r>
              <a:rPr lang="ru-RU" dirty="0" err="1"/>
              <a:t>многоядностью</a:t>
            </a:r>
            <a:r>
              <a:rPr lang="ru-RU" dirty="0"/>
              <a:t> и </a:t>
            </a:r>
            <a:r>
              <a:rPr lang="ru-RU" dirty="0" smtClean="0"/>
              <a:t>прожорливостью.</a:t>
            </a:r>
            <a:endParaRPr lang="ru-RU" dirty="0" smtClean="0">
              <a:solidFill>
                <a:srgbClr val="0000CC"/>
              </a:solidFill>
            </a:endParaRPr>
          </a:p>
        </p:txBody>
      </p:sp>
      <p:pic>
        <p:nvPicPr>
          <p:cNvPr id="1030" name="Picture 6" descr="https://upload.wikimedia.org/wikipedia/commons/e/e2/Bracon_hebetor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12661" r="7513" b="6927"/>
          <a:stretch/>
        </p:blipFill>
        <p:spPr bwMode="auto">
          <a:xfrm>
            <a:off x="7370481" y="582524"/>
            <a:ext cx="1738023" cy="22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892839" y="4308644"/>
            <a:ext cx="3183217" cy="25493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50" dirty="0" smtClean="0">
                <a:solidFill>
                  <a:srgbClr val="C00000"/>
                </a:solidFill>
              </a:rPr>
              <a:t>Мухи – </a:t>
            </a:r>
            <a:r>
              <a:rPr lang="ru-RU" sz="1550" dirty="0" err="1" smtClean="0">
                <a:solidFill>
                  <a:srgbClr val="C00000"/>
                </a:solidFill>
              </a:rPr>
              <a:t>фазии</a:t>
            </a:r>
            <a:r>
              <a:rPr lang="ru-RU" sz="1550" dirty="0" smtClean="0">
                <a:solidFill>
                  <a:srgbClr val="C00000"/>
                </a:solidFill>
              </a:rPr>
              <a:t>  - </a:t>
            </a:r>
            <a:r>
              <a:rPr lang="ru-RU" sz="1550" dirty="0" smtClean="0">
                <a:solidFill>
                  <a:srgbClr val="0000CC"/>
                </a:solidFill>
              </a:rPr>
              <a:t>паразиты клопов. Самка откладывает яйца</a:t>
            </a:r>
            <a:r>
              <a:rPr lang="ru-RU" sz="1550" dirty="0" smtClean="0"/>
              <a:t> </a:t>
            </a:r>
            <a:r>
              <a:rPr lang="ru-RU" sz="1550" dirty="0"/>
              <a:t>на глаза, центральную сторону груди и брюшка </a:t>
            </a:r>
            <a:r>
              <a:rPr lang="ru-RU" sz="1550" dirty="0" smtClean="0"/>
              <a:t>клопов. </a:t>
            </a:r>
            <a:r>
              <a:rPr lang="ru-RU" sz="1550" dirty="0" err="1"/>
              <a:t>Отрождающаяся</a:t>
            </a:r>
            <a:r>
              <a:rPr lang="ru-RU" sz="1550" dirty="0"/>
              <a:t> личинка внедряется в полость тела хозяина и питается </a:t>
            </a:r>
            <a:r>
              <a:rPr lang="ru-RU" sz="1550" dirty="0" err="1"/>
              <a:t>гемолимфой</a:t>
            </a:r>
            <a:r>
              <a:rPr lang="ru-RU" sz="1550" dirty="0"/>
              <a:t>, жировым телом, в результате происходит разрушение генеративной </a:t>
            </a:r>
            <a:r>
              <a:rPr lang="ru-RU" sz="1550" dirty="0" smtClean="0"/>
              <a:t>системы.</a:t>
            </a:r>
            <a:endParaRPr lang="ru-RU" sz="1550" dirty="0" smtClean="0">
              <a:solidFill>
                <a:srgbClr val="0000CC"/>
              </a:solidFill>
            </a:endParaRPr>
          </a:p>
        </p:txBody>
      </p:sp>
      <p:pic>
        <p:nvPicPr>
          <p:cNvPr id="1032" name="Picture 8" descr="https://domstrousam.ru/wp-content/uploads/2019/09/zlatoglazka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t="29660" r="10606" b="25609"/>
          <a:stretch/>
        </p:blipFill>
        <p:spPr bwMode="auto">
          <a:xfrm>
            <a:off x="118599" y="2927835"/>
            <a:ext cx="2922308" cy="13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d-studio.ru/image/nature/iz-zhizni-sada-nash-elektronnyy-zhurnal/fevral/zhivnost-v-sadu/watermark/2156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14" y="2939104"/>
            <a:ext cx="1758352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019 09 01 Ectophasia crassipennis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r="10578" b="14389"/>
          <a:stretch/>
        </p:blipFill>
        <p:spPr bwMode="auto">
          <a:xfrm>
            <a:off x="86838" y="4509120"/>
            <a:ext cx="1706252" cy="18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6714" y="4361036"/>
            <a:ext cx="2667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Взрослые </a:t>
            </a:r>
            <a:r>
              <a:rPr lang="ru-RU" dirty="0" err="1">
                <a:solidFill>
                  <a:srgbClr val="FF0000"/>
                </a:solidFill>
              </a:rPr>
              <a:t>энкарзии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питаются </a:t>
            </a:r>
            <a:r>
              <a:rPr lang="ru-RU" dirty="0" err="1"/>
              <a:t>гемолимфой</a:t>
            </a:r>
            <a:r>
              <a:rPr lang="ru-RU" dirty="0"/>
              <a:t> </a:t>
            </a:r>
            <a:r>
              <a:rPr lang="ru-RU" dirty="0" smtClean="0"/>
              <a:t>хозяина (</a:t>
            </a:r>
            <a:r>
              <a:rPr lang="ru-RU" dirty="0" err="1" smtClean="0"/>
              <a:t>белокрылкой</a:t>
            </a:r>
            <a:r>
              <a:rPr lang="ru-RU" dirty="0" smtClean="0"/>
              <a:t>) </a:t>
            </a:r>
            <a:r>
              <a:rPr lang="ru-RU" dirty="0"/>
              <a:t>на всех фазах его развития, предпочитая личинок младших возрастов, часто вызывая их гибель</a:t>
            </a:r>
          </a:p>
        </p:txBody>
      </p:sp>
      <p:pic>
        <p:nvPicPr>
          <p:cNvPr id="1038" name="Picture 14" descr="Энкарзия - Encаrsia formos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10476"/>
          <a:stretch/>
        </p:blipFill>
        <p:spPr bwMode="auto">
          <a:xfrm>
            <a:off x="5004048" y="4475143"/>
            <a:ext cx="1494667" cy="14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18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Получение </a:t>
            </a:r>
            <a:r>
              <a:rPr lang="ru-RU" dirty="0">
                <a:solidFill>
                  <a:srgbClr val="C00000"/>
                </a:solidFill>
              </a:rPr>
              <a:t>биогаза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 err="1" smtClean="0">
                <a:solidFill>
                  <a:srgbClr val="C00000"/>
                </a:solidFill>
              </a:rPr>
              <a:t>Метаногенез</a:t>
            </a:r>
            <a:r>
              <a:rPr lang="ru-RU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C00000"/>
                </a:solidFill>
              </a:rPr>
              <a:t>Биогазом </a:t>
            </a:r>
            <a:r>
              <a:rPr lang="ru-RU" dirty="0">
                <a:solidFill>
                  <a:srgbClr val="0000CC"/>
                </a:solidFill>
              </a:rPr>
              <a:t>называют вещество, получаемое из натурального сырья в виде биомассы (навоза, птичьего помета) вследствие ее брожения. </a:t>
            </a:r>
            <a:endParaRPr lang="ru-RU" dirty="0" smtClean="0">
              <a:solidFill>
                <a:srgbClr val="0000CC"/>
              </a:solidFill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rgbClr val="0000CC"/>
                </a:solidFill>
              </a:rPr>
              <a:t>В </a:t>
            </a:r>
            <a:r>
              <a:rPr lang="ru-RU" dirty="0">
                <a:solidFill>
                  <a:srgbClr val="0000CC"/>
                </a:solidFill>
              </a:rPr>
              <a:t>данный процесс вовлечены различные бактерии, каждая из которых питается продуктами жизнедеятельности предыдущих. Выделяют такие микроорганизмы, принимающие активное участие в процессе производства биогаза: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гидролизные;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кислотообразующие;</a:t>
            </a:r>
          </a:p>
          <a:p>
            <a:pPr fontAlgn="base"/>
            <a:r>
              <a:rPr lang="ru-RU" dirty="0" err="1">
                <a:solidFill>
                  <a:srgbClr val="0000CC"/>
                </a:solidFill>
              </a:rPr>
              <a:t>метанообразующие</a:t>
            </a:r>
            <a:r>
              <a:rPr lang="ru-RU" dirty="0">
                <a:solidFill>
                  <a:srgbClr val="0000CC"/>
                </a:solidFill>
              </a:rPr>
              <a:t>.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5496" y="1772816"/>
            <a:ext cx="2952328" cy="1008112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DEBCF"/>
              </a:gs>
              <a:gs pos="65000">
                <a:srgbClr val="92D050"/>
              </a:gs>
              <a:gs pos="100000">
                <a:srgbClr val="1F9C1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Улучшают структуру</a:t>
            </a:r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059832" y="1782738"/>
            <a:ext cx="2952328" cy="1008112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DEBCF"/>
              </a:gs>
              <a:gs pos="65000">
                <a:srgbClr val="92D050"/>
              </a:gs>
              <a:gs pos="100000">
                <a:srgbClr val="1F9C1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Обогащают </a:t>
            </a:r>
            <a:r>
              <a:rPr lang="ru-RU" dirty="0"/>
              <a:t>питательными веществами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084168" y="1772816"/>
            <a:ext cx="2952328" cy="1008112"/>
          </a:xfrm>
          <a:prstGeom prst="snip2DiagRect">
            <a:avLst>
              <a:gd name="adj1" fmla="val 49131"/>
              <a:gd name="adj2" fmla="val 50000"/>
            </a:avLst>
          </a:prstGeom>
          <a:gradFill flip="none" rotWithShape="1">
            <a:gsLst>
              <a:gs pos="0">
                <a:srgbClr val="DDEBCF"/>
              </a:gs>
              <a:gs pos="65000">
                <a:srgbClr val="92D050"/>
              </a:gs>
              <a:gs pos="100000">
                <a:srgbClr val="1F9C1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spc="-80" dirty="0" smtClean="0"/>
              <a:t>Способствуют </a:t>
            </a:r>
            <a:r>
              <a:rPr lang="ru-RU" sz="1700" spc="-80" dirty="0"/>
              <a:t>более </a:t>
            </a:r>
            <a:r>
              <a:rPr lang="ru-RU" sz="1700" spc="-80" dirty="0" smtClean="0"/>
              <a:t>полному использованию </a:t>
            </a:r>
            <a:r>
              <a:rPr lang="ru-RU" sz="1700" spc="-80" dirty="0"/>
              <a:t>удобрений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3930" y="3212976"/>
            <a:ext cx="8992566" cy="3600400"/>
          </a:xfrm>
        </p:spPr>
        <p:txBody>
          <a:bodyPr>
            <a:normAutofit fontScale="85000" lnSpcReduction="10000"/>
          </a:bodyPr>
          <a:lstStyle/>
          <a:p>
            <a:pPr marL="0" indent="542925">
              <a:buNone/>
            </a:pPr>
            <a:r>
              <a:rPr lang="ru-RU" i="1" dirty="0"/>
              <a:t>Интенсивное растениеводство обедняет почву азотом, так как значительная его доля ежегодно выносится из почвы вместе с урожаем. </a:t>
            </a:r>
            <a:r>
              <a:rPr lang="ru-RU" i="1" dirty="0" smtClean="0"/>
              <a:t>Для </a:t>
            </a:r>
            <a:r>
              <a:rPr lang="ru-RU" i="1" dirty="0"/>
              <a:t>восстановления и улучшения почв существует практика использования бобовых растений, способных в симбиозе с азотфиксирующими микроорганизмами восполнять почвенные запасы азота в результате </a:t>
            </a:r>
            <a:r>
              <a:rPr lang="ru-RU" b="1" i="1" dirty="0" err="1"/>
              <a:t>диазотрофности</a:t>
            </a:r>
            <a:r>
              <a:rPr lang="ru-RU" b="1" i="1" dirty="0"/>
              <a:t> </a:t>
            </a:r>
            <a:r>
              <a:rPr lang="ru-RU" i="1" dirty="0"/>
              <a:t>(усвоения атмосферного азота). </a:t>
            </a:r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flipH="1">
            <a:off x="2555776" y="1268760"/>
            <a:ext cx="2052228" cy="504056"/>
          </a:xfrm>
          <a:prstGeom prst="straightConnector1">
            <a:avLst/>
          </a:prstGeom>
          <a:ln w="38100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1"/>
          </p:cNvCxnSpPr>
          <p:nvPr/>
        </p:nvCxnSpPr>
        <p:spPr>
          <a:xfrm>
            <a:off x="4608004" y="1268760"/>
            <a:ext cx="1908212" cy="504056"/>
          </a:xfrm>
          <a:prstGeom prst="straightConnector1">
            <a:avLst/>
          </a:prstGeom>
          <a:ln w="38100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1"/>
          </p:cNvCxnSpPr>
          <p:nvPr/>
        </p:nvCxnSpPr>
        <p:spPr>
          <a:xfrm>
            <a:off x="4608004" y="1268760"/>
            <a:ext cx="0" cy="504056"/>
          </a:xfrm>
          <a:prstGeom prst="straightConnector1">
            <a:avLst/>
          </a:prstGeom>
          <a:ln w="38100">
            <a:solidFill>
              <a:srgbClr val="328A5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699792" y="332656"/>
            <a:ext cx="3816424" cy="936104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DEBCF"/>
              </a:gs>
              <a:gs pos="65000">
                <a:srgbClr val="92D050"/>
              </a:gs>
              <a:gs pos="100000">
                <a:srgbClr val="1F9C1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Роль микроорганизмов в повышении плодородия почв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Ð¸Ð´ÑÐ¾Ð»Ð¸Ð·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2349"/>
            <a:ext cx="499993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499992" y="116632"/>
            <a:ext cx="4617702" cy="666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900" i="1" dirty="0" smtClean="0">
                <a:solidFill>
                  <a:srgbClr val="0000CC"/>
                </a:solidFill>
              </a:rPr>
              <a:t>Технология получения биогаза из готовой биомассы заключается в стимуляции природных процессов. Находящимся в навозе бактериям следует создать оптимальные условия для быстрого размножения и эффективной переработки веществ. Для этого биологическое сырье помещают в закрытый от поступления кислорода резервуар.</a:t>
            </a:r>
          </a:p>
          <a:p>
            <a:pPr fontAlgn="base"/>
            <a:r>
              <a:rPr lang="ru-RU" sz="1900" i="1" dirty="0" smtClean="0">
                <a:solidFill>
                  <a:srgbClr val="0000CC"/>
                </a:solidFill>
              </a:rPr>
              <a:t>После этого в работу вступает группа анаэробных микробов. Они позволяют преобразовать фосфор-, калий- и азотсодержащие соединения в чистые формы. В результате переработки образуется не только биогаз, но и качественные удобрения. Они идеально подходят для сельскохозяйственных нужд и более эффективны, чем традиционный навоз.</a:t>
            </a:r>
          </a:p>
          <a:p>
            <a:endParaRPr lang="ru-RU" sz="19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  <p:pic>
        <p:nvPicPr>
          <p:cNvPr id="1026" name="Picture 2" descr="D:\Лямин\Мазницына\биотехнология\5591075defa78196ed0d4388083a8f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0" y="188640"/>
            <a:ext cx="9140924" cy="64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79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4" y="44624"/>
            <a:ext cx="9011302" cy="86409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Экологическая ценность производства </a:t>
            </a:r>
            <a:r>
              <a:rPr lang="ru-RU" sz="3200" dirty="0" smtClean="0">
                <a:solidFill>
                  <a:srgbClr val="C00000"/>
                </a:solidFill>
              </a:rPr>
              <a:t>биогаза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i="1" dirty="0">
                <a:solidFill>
                  <a:srgbClr val="0000CC"/>
                </a:solidFill>
              </a:rPr>
              <a:t>Благодаря эффективной переработке биологических отходов получают ценное топливо. Налаживание данного процесса позволяет предотвратить выбросы метана в атмосферу, которые оказывают негативное воздействие на окружающую среду. </a:t>
            </a:r>
            <a:endParaRPr lang="ru-RU" sz="2400" i="1" dirty="0" smtClean="0">
              <a:solidFill>
                <a:srgbClr val="0000CC"/>
              </a:solidFill>
            </a:endParaRPr>
          </a:p>
          <a:p>
            <a:pPr fontAlgn="base"/>
            <a:r>
              <a:rPr lang="ru-RU" sz="2400" i="1" dirty="0" smtClean="0">
                <a:solidFill>
                  <a:srgbClr val="0000CC"/>
                </a:solidFill>
              </a:rPr>
              <a:t>Полученные </a:t>
            </a:r>
            <a:r>
              <a:rPr lang="ru-RU" sz="2400" i="1" dirty="0">
                <a:solidFill>
                  <a:srgbClr val="0000CC"/>
                </a:solidFill>
              </a:rPr>
              <a:t>в процессе переработки отходы являются высококачественным </a:t>
            </a:r>
            <a:r>
              <a:rPr lang="ru-RU" sz="2400" i="1" dirty="0" smtClean="0">
                <a:solidFill>
                  <a:srgbClr val="0000CC"/>
                </a:solidFill>
              </a:rPr>
              <a:t>удобрением</a:t>
            </a:r>
            <a:r>
              <a:rPr lang="ru-RU" sz="2400" i="1" dirty="0">
                <a:solidFill>
                  <a:srgbClr val="0000CC"/>
                </a:solidFill>
              </a:rPr>
              <a:t>. Его использование позволяет снизить объем применяемых химических соединений. </a:t>
            </a:r>
          </a:p>
        </p:txBody>
      </p:sp>
      <p:pic>
        <p:nvPicPr>
          <p:cNvPr id="2050" name="Picture 2" descr="Ð­ÐºÐ¾Ð»Ð¾Ð³Ð¸ÑÐµÑÐºÐ°Ñ ÑÐµÐ½Ð½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7699"/>
            <a:ext cx="5785991" cy="26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08" y="4221088"/>
            <a:ext cx="3104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</a:rPr>
              <a:t>При правильной организации производственного процесса по выпуску биогаза, из 1 куб. м органического сырья получают около 2-3 куб. м чистого продукта. </a:t>
            </a:r>
          </a:p>
        </p:txBody>
      </p:sp>
    </p:spTree>
    <p:extLst>
      <p:ext uri="{BB962C8B-B14F-4D97-AF65-F5344CB8AC3E}">
        <p14:creationId xmlns:p14="http://schemas.microsoft.com/office/powerpoint/2010/main" val="7598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ru-RU" dirty="0">
              <a:solidFill>
                <a:srgbClr val="0000CC"/>
              </a:solidFill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rgbClr val="0000CC"/>
                </a:solidFill>
              </a:rPr>
              <a:t>На эффективность </a:t>
            </a:r>
            <a:r>
              <a:rPr lang="ru-RU" dirty="0" err="1">
                <a:solidFill>
                  <a:srgbClr val="0000CC"/>
                </a:solidFill>
              </a:rPr>
              <a:t>метаногенеза</a:t>
            </a:r>
            <a:r>
              <a:rPr lang="ru-RU" dirty="0">
                <a:solidFill>
                  <a:srgbClr val="0000CC"/>
                </a:solidFill>
              </a:rPr>
              <a:t> влияют многие факторы: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температура окружающей среды;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уровень кислотности органического сырья;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влажность окружающей среды;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количество фосфора, азота и углерода в исходной биологической массе;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размер частиц навоза или помета;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наличие веществ, замедляющих процесс переработки;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включение в состав биомассы стимулирующих добавок;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частота подачи субстрата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Перечень </a:t>
            </a:r>
            <a:r>
              <a:rPr lang="ru-RU" dirty="0" smtClean="0">
                <a:solidFill>
                  <a:srgbClr val="C00000"/>
                </a:solidFill>
              </a:rPr>
              <a:t>сырья, используемого  </a:t>
            </a:r>
            <a:r>
              <a:rPr lang="ru-RU" dirty="0">
                <a:solidFill>
                  <a:srgbClr val="C00000"/>
                </a:solidFill>
              </a:rPr>
              <a:t>для производства </a:t>
            </a:r>
            <a:r>
              <a:rPr lang="ru-RU" dirty="0" smtClean="0">
                <a:solidFill>
                  <a:srgbClr val="C00000"/>
                </a:solidFill>
              </a:rPr>
              <a:t>биогаза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>
                <a:solidFill>
                  <a:srgbClr val="0000CC"/>
                </a:solidFill>
              </a:rPr>
              <a:t>н</a:t>
            </a:r>
            <a:r>
              <a:rPr lang="ru-RU" dirty="0" smtClean="0">
                <a:solidFill>
                  <a:srgbClr val="0000CC"/>
                </a:solidFill>
              </a:rPr>
              <a:t>авоз и птичий помет;</a:t>
            </a:r>
          </a:p>
          <a:p>
            <a:pPr fontAlgn="base"/>
            <a:r>
              <a:rPr lang="ru-RU" dirty="0" smtClean="0">
                <a:solidFill>
                  <a:srgbClr val="0000CC"/>
                </a:solidFill>
              </a:rPr>
              <a:t>зерновая </a:t>
            </a:r>
            <a:r>
              <a:rPr lang="ru-RU" dirty="0">
                <a:solidFill>
                  <a:srgbClr val="0000CC"/>
                </a:solidFill>
              </a:rPr>
              <a:t>барда;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отходы от выпуска соков;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свекольный жом;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отходы рыбного или мясного производства;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пивная дробина;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отходы молокозаводов;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фекальные осадки;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бытовые отходы органического происхождения;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отходы от производства </a:t>
            </a:r>
            <a:r>
              <a:rPr lang="ru-RU" dirty="0" err="1">
                <a:solidFill>
                  <a:srgbClr val="0000CC"/>
                </a:solidFill>
              </a:rPr>
              <a:t>биодизеля</a:t>
            </a:r>
            <a:r>
              <a:rPr lang="ru-RU" dirty="0">
                <a:solidFill>
                  <a:srgbClr val="0000CC"/>
                </a:solidFill>
              </a:rPr>
              <a:t> из рапса.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Состав </a:t>
            </a:r>
            <a:r>
              <a:rPr lang="ru-RU" dirty="0" smtClean="0">
                <a:solidFill>
                  <a:srgbClr val="C00000"/>
                </a:solidFill>
              </a:rPr>
              <a:t>биогаза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00CC"/>
                </a:solidFill>
              </a:rPr>
              <a:t>Состав биогаза после прохождения </a:t>
            </a:r>
            <a:r>
              <a:rPr lang="ru-RU" dirty="0" smtClean="0">
                <a:solidFill>
                  <a:srgbClr val="0000CC"/>
                </a:solidFill>
              </a:rPr>
              <a:t>всех циклов переработки</a:t>
            </a:r>
            <a:r>
              <a:rPr lang="ru-RU" dirty="0">
                <a:solidFill>
                  <a:srgbClr val="0000CC"/>
                </a:solidFill>
              </a:rPr>
              <a:t> следующий: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50-87% метана;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13-50% диоксида углерода;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примеси водорода и сероводорода.</a:t>
            </a: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После очистки продукта от примесей получают </a:t>
            </a:r>
            <a:r>
              <a:rPr lang="ru-RU" dirty="0" err="1">
                <a:solidFill>
                  <a:srgbClr val="0000CC"/>
                </a:solidFill>
              </a:rPr>
              <a:t>биометан</a:t>
            </a:r>
            <a:r>
              <a:rPr lang="ru-RU" dirty="0">
                <a:solidFill>
                  <a:srgbClr val="0000CC"/>
                </a:solidFill>
              </a:rPr>
              <a:t>. Он является аналогом </a:t>
            </a:r>
            <a:r>
              <a:rPr lang="ru-RU" dirty="0" smtClean="0">
                <a:solidFill>
                  <a:srgbClr val="0000CC"/>
                </a:solidFill>
              </a:rPr>
              <a:t>природного газа, </a:t>
            </a:r>
            <a:r>
              <a:rPr lang="ru-RU" dirty="0">
                <a:solidFill>
                  <a:srgbClr val="0000CC"/>
                </a:solidFill>
              </a:rPr>
              <a:t>но имеет другую природу происхождения.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1424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"/>
          <a:stretch/>
        </p:blipFill>
        <p:spPr bwMode="auto">
          <a:xfrm>
            <a:off x="-15256" y="0"/>
            <a:ext cx="9159256" cy="691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480720"/>
          </a:xfrm>
        </p:spPr>
        <p:txBody>
          <a:bodyPr>
            <a:normAutofit fontScale="92500" lnSpcReduction="10000"/>
          </a:bodyPr>
          <a:lstStyle/>
          <a:p>
            <a:pPr marL="0" lvl="0" indent="542925">
              <a:buNone/>
            </a:pPr>
            <a:r>
              <a:rPr lang="ru-RU" sz="2700" i="1" dirty="0">
                <a:solidFill>
                  <a:srgbClr val="0000CC"/>
                </a:solidFill>
              </a:rPr>
              <a:t>Большой положительный эффект от возделывания бобовых вызвал постановку исследований явления </a:t>
            </a:r>
            <a:r>
              <a:rPr lang="ru-RU" sz="2700" i="1" dirty="0" err="1">
                <a:solidFill>
                  <a:srgbClr val="0000CC"/>
                </a:solidFill>
              </a:rPr>
              <a:t>диазотрофности</a:t>
            </a:r>
            <a:r>
              <a:rPr lang="ru-RU" sz="2700" i="1" dirty="0" smtClean="0">
                <a:solidFill>
                  <a:srgbClr val="0000CC"/>
                </a:solidFill>
              </a:rPr>
              <a:t>.</a:t>
            </a:r>
          </a:p>
          <a:p>
            <a:pPr marL="0" indent="542925">
              <a:buNone/>
            </a:pPr>
            <a:r>
              <a:rPr lang="ru-RU" sz="2700" i="1" dirty="0" smtClean="0"/>
              <a:t>Наличие </a:t>
            </a:r>
            <a:r>
              <a:rPr lang="ru-RU" sz="2700" i="1" dirty="0"/>
              <a:t>бактерий в клубеньках на корнях бобовых растений описали </a:t>
            </a:r>
            <a:r>
              <a:rPr lang="ru-RU" sz="2700" i="1" u="sng" dirty="0" err="1"/>
              <a:t>Лахман</a:t>
            </a:r>
            <a:r>
              <a:rPr lang="ru-RU" sz="2700" i="1" u="sng" dirty="0"/>
              <a:t> в 1858 и Воронин в 1866</a:t>
            </a:r>
            <a:r>
              <a:rPr lang="ru-RU" sz="2700" i="1" dirty="0"/>
              <a:t> году. </a:t>
            </a:r>
            <a:endParaRPr lang="ru-RU" sz="2700" i="1" dirty="0" smtClean="0"/>
          </a:p>
          <a:p>
            <a:pPr marL="0" indent="542925">
              <a:buNone/>
            </a:pPr>
            <a:r>
              <a:rPr lang="ru-RU" sz="2700" i="1" dirty="0" smtClean="0"/>
              <a:t>Чистая </a:t>
            </a:r>
            <a:r>
              <a:rPr lang="ru-RU" sz="2700" i="1" dirty="0"/>
              <a:t>культура </a:t>
            </a:r>
            <a:r>
              <a:rPr lang="ru-RU" sz="2700" i="1" dirty="0" err="1"/>
              <a:t>азофиксаторов</a:t>
            </a:r>
            <a:r>
              <a:rPr lang="ru-RU" sz="2700" i="1" dirty="0"/>
              <a:t> была получена </a:t>
            </a:r>
            <a:r>
              <a:rPr lang="ru-RU" sz="2700" i="1" u="sng" dirty="0" err="1"/>
              <a:t>Бейеринком</a:t>
            </a:r>
            <a:r>
              <a:rPr lang="ru-RU" sz="2700" i="1" u="sng" dirty="0"/>
              <a:t> в 1888 году</a:t>
            </a:r>
            <a:r>
              <a:rPr lang="ru-RU" sz="2700" i="1" dirty="0"/>
              <a:t>. </a:t>
            </a:r>
            <a:endParaRPr lang="ru-RU" sz="2700" i="1" dirty="0" smtClean="0"/>
          </a:p>
          <a:p>
            <a:pPr marL="0" indent="542925">
              <a:buNone/>
            </a:pPr>
            <a:r>
              <a:rPr lang="ru-RU" sz="2700" i="1" u="sng" dirty="0" smtClean="0"/>
              <a:t>Виноградский </a:t>
            </a:r>
            <a:r>
              <a:rPr lang="ru-RU" sz="2700" i="1" u="sng" dirty="0"/>
              <a:t>в 1893 году </a:t>
            </a:r>
            <a:r>
              <a:rPr lang="ru-RU" sz="2700" i="1" dirty="0" smtClean="0"/>
              <a:t>выделил </a:t>
            </a:r>
            <a:r>
              <a:rPr lang="ru-RU" sz="2700" i="1" dirty="0"/>
              <a:t>анаэробную спороносную бактерию, фиксирующую молекулярный азот, назвав ее в честь великого Л. Пастера </a:t>
            </a:r>
            <a:r>
              <a:rPr lang="ru-RU" sz="2700" i="1" dirty="0" err="1"/>
              <a:t>Clostridium</a:t>
            </a:r>
            <a:r>
              <a:rPr lang="ru-RU" sz="2700" i="1" dirty="0"/>
              <a:t> </a:t>
            </a:r>
            <a:r>
              <a:rPr lang="ru-RU" sz="2700" i="1" dirty="0" err="1"/>
              <a:t>pasteurianum</a:t>
            </a:r>
            <a:r>
              <a:rPr lang="ru-RU" sz="2700" i="1" dirty="0"/>
              <a:t>; </a:t>
            </a:r>
            <a:endParaRPr lang="ru-RU" sz="2700" i="1" dirty="0" smtClean="0"/>
          </a:p>
          <a:p>
            <a:pPr marL="0" indent="542925">
              <a:buNone/>
            </a:pPr>
            <a:r>
              <a:rPr lang="ru-RU" sz="2700" i="1" u="sng" dirty="0" smtClean="0"/>
              <a:t>В </a:t>
            </a:r>
            <a:r>
              <a:rPr lang="ru-RU" sz="2700" i="1" u="sng" dirty="0"/>
              <a:t>1901 году </a:t>
            </a:r>
            <a:r>
              <a:rPr lang="ru-RU" sz="2700" i="1" u="sng" dirty="0" err="1"/>
              <a:t>Бейеринк</a:t>
            </a:r>
            <a:r>
              <a:rPr lang="ru-RU" sz="2700" i="1" u="sng" dirty="0"/>
              <a:t> </a:t>
            </a:r>
            <a:r>
              <a:rPr lang="ru-RU" sz="2700" i="1" dirty="0"/>
              <a:t>открыл вторую свободноживущую азотфиксирующую бактерию </a:t>
            </a:r>
            <a:r>
              <a:rPr lang="ru-RU" sz="2700" i="1" dirty="0" err="1"/>
              <a:t>Azotobacter</a:t>
            </a:r>
            <a:r>
              <a:rPr lang="ru-RU" sz="2700" i="1" dirty="0"/>
              <a:t>. </a:t>
            </a:r>
            <a:endParaRPr lang="ru-RU" sz="2700" i="1" dirty="0" smtClean="0"/>
          </a:p>
          <a:p>
            <a:pPr marL="0" indent="542925">
              <a:buNone/>
            </a:pPr>
            <a:r>
              <a:rPr lang="ru-RU" sz="2700" i="1" dirty="0" smtClean="0"/>
              <a:t>Практическое </a:t>
            </a:r>
            <a:r>
              <a:rPr lang="ru-RU" sz="2700" i="1" dirty="0"/>
              <a:t>применение нашли также симбиотические бактерии рода </a:t>
            </a:r>
            <a:r>
              <a:rPr lang="ru-RU" sz="2700" i="1" dirty="0" err="1"/>
              <a:t>Rhizobium</a:t>
            </a:r>
            <a:r>
              <a:rPr lang="ru-RU" sz="2700" i="1" dirty="0"/>
              <a:t>, развивающиеся в клубеньках бобовых растений</a:t>
            </a:r>
            <a:r>
              <a:rPr lang="ru-RU" sz="2700" i="1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027" name="Picture 3" descr="C:\Users\Люба\Pictures\рисунки без фона\stre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87752"/>
            <a:ext cx="1070248" cy="10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Как </a:t>
            </a:r>
            <a:r>
              <a:rPr lang="ru-RU" dirty="0"/>
              <a:t>только была выяснена роль симбиотических бактерий рода </a:t>
            </a:r>
            <a:r>
              <a:rPr lang="ru-RU" dirty="0" err="1"/>
              <a:t>Rhizobium</a:t>
            </a:r>
            <a:r>
              <a:rPr lang="ru-RU" dirty="0"/>
              <a:t> в </a:t>
            </a:r>
            <a:r>
              <a:rPr lang="ru-RU" dirty="0" err="1"/>
              <a:t>азотфиксации</a:t>
            </a:r>
            <a:r>
              <a:rPr lang="ru-RU" dirty="0"/>
              <a:t>, стали разрабатывать способы внесения этих микроорганизмов в почву и также для инокуляции семян.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Затраты </a:t>
            </a:r>
            <a:r>
              <a:rPr lang="ru-RU" dirty="0"/>
              <a:t>на применение этих способов невелики, техника применения </a:t>
            </a:r>
            <a:r>
              <a:rPr lang="ru-RU" dirty="0" smtClean="0"/>
              <a:t>проста</a:t>
            </a:r>
            <a:r>
              <a:rPr lang="ru-RU" dirty="0"/>
              <a:t>, а эффект от их применения значителен. </a:t>
            </a:r>
            <a:r>
              <a:rPr lang="ru-RU" dirty="0" smtClean="0"/>
              <a:t>	Культивирование </a:t>
            </a:r>
            <a:r>
              <a:rPr lang="ru-RU" dirty="0"/>
              <a:t>бобовых, положительно влияя на азотный баланс почв, также облегчает борьбу с эрозией и помогает восстанавливать истощенные земли.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Технология получения азотных </a:t>
            </a:r>
            <a:r>
              <a:rPr lang="ru-RU" sz="2800" b="1" i="1" dirty="0" smtClean="0">
                <a:solidFill>
                  <a:srgbClr val="C00000"/>
                </a:solidFill>
              </a:rPr>
              <a:t> удобрений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4104456" cy="41764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Азотфиксирующие </a:t>
            </a:r>
            <a:r>
              <a:rPr lang="ru-RU" dirty="0"/>
              <a:t>микроорганизмы обладают специфическим ферментом </a:t>
            </a:r>
            <a:r>
              <a:rPr lang="ru-RU" dirty="0" err="1"/>
              <a:t>нитрогеназой</a:t>
            </a:r>
            <a:r>
              <a:rPr lang="ru-RU" dirty="0"/>
              <a:t>, в активном центре которой происходит активирование инертной молекулы N</a:t>
            </a:r>
            <a:r>
              <a:rPr lang="ru-RU" baseline="-25000" dirty="0"/>
              <a:t>2</a:t>
            </a:r>
            <a:r>
              <a:rPr lang="ru-RU" dirty="0"/>
              <a:t> и восстановление до NH</a:t>
            </a:r>
            <a:r>
              <a:rPr lang="ru-RU" baseline="-25000" dirty="0"/>
              <a:t>3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1340768"/>
            <a:ext cx="492875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71409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N</a:t>
            </a:r>
            <a:r>
              <a:rPr lang="ru-RU" sz="2800" baseline="-25000" dirty="0">
                <a:solidFill>
                  <a:srgbClr val="C00000"/>
                </a:solidFill>
              </a:rPr>
              <a:t>2</a:t>
            </a:r>
            <a:r>
              <a:rPr lang="ru-RU" sz="2800" dirty="0">
                <a:solidFill>
                  <a:srgbClr val="C00000"/>
                </a:solidFill>
              </a:rPr>
              <a:t> + 8 H</a:t>
            </a:r>
            <a:r>
              <a:rPr lang="ru-RU" sz="2800" baseline="30000" dirty="0">
                <a:solidFill>
                  <a:srgbClr val="C00000"/>
                </a:solidFill>
              </a:rPr>
              <a:t>+</a:t>
            </a:r>
            <a:r>
              <a:rPr lang="ru-RU" sz="2800" dirty="0">
                <a:solidFill>
                  <a:srgbClr val="C00000"/>
                </a:solidFill>
              </a:rPr>
              <a:t> + 8 </a:t>
            </a:r>
            <a:r>
              <a:rPr lang="ru-RU" sz="2800" dirty="0" smtClean="0">
                <a:solidFill>
                  <a:srgbClr val="C00000"/>
                </a:solidFill>
              </a:rPr>
              <a:t>e¯ </a:t>
            </a:r>
            <a:r>
              <a:rPr lang="ru-RU" sz="2800" dirty="0">
                <a:solidFill>
                  <a:srgbClr val="C00000"/>
                </a:solidFill>
              </a:rPr>
              <a:t>+ </a:t>
            </a:r>
            <a:r>
              <a:rPr lang="ru-RU" sz="2800" i="1" dirty="0">
                <a:solidFill>
                  <a:srgbClr val="C00000"/>
                </a:solidFill>
              </a:rPr>
              <a:t>n </a:t>
            </a:r>
            <a:r>
              <a:rPr lang="ru-RU" sz="2800" dirty="0">
                <a:solidFill>
                  <a:srgbClr val="C00000"/>
                </a:solidFill>
              </a:rPr>
              <a:t>АTФ → 2 NH</a:t>
            </a:r>
            <a:r>
              <a:rPr lang="ru-RU" sz="2800" baseline="-25000" dirty="0">
                <a:solidFill>
                  <a:srgbClr val="C00000"/>
                </a:solidFill>
              </a:rPr>
              <a:t>3</a:t>
            </a:r>
            <a:r>
              <a:rPr lang="ru-RU" sz="2800" dirty="0">
                <a:solidFill>
                  <a:srgbClr val="C00000"/>
                </a:solidFill>
              </a:rPr>
              <a:t> + H</a:t>
            </a:r>
            <a:r>
              <a:rPr lang="ru-RU" sz="2800" baseline="-25000" dirty="0">
                <a:solidFill>
                  <a:srgbClr val="C00000"/>
                </a:solidFill>
              </a:rPr>
              <a:t>2</a:t>
            </a:r>
            <a:r>
              <a:rPr lang="ru-RU" sz="2800" dirty="0">
                <a:solidFill>
                  <a:srgbClr val="C00000"/>
                </a:solidFill>
              </a:rPr>
              <a:t> + </a:t>
            </a:r>
            <a:r>
              <a:rPr lang="ru-RU" sz="2800" i="1" dirty="0">
                <a:solidFill>
                  <a:srgbClr val="C00000"/>
                </a:solidFill>
              </a:rPr>
              <a:t>n </a:t>
            </a:r>
            <a:r>
              <a:rPr lang="ru-RU" sz="2800" dirty="0">
                <a:solidFill>
                  <a:srgbClr val="C00000"/>
                </a:solidFill>
              </a:rPr>
              <a:t>АДФ + </a:t>
            </a:r>
            <a:r>
              <a:rPr lang="ru-RU" sz="2800" i="1" dirty="0">
                <a:solidFill>
                  <a:srgbClr val="C00000"/>
                </a:solidFill>
              </a:rPr>
              <a:t>n </a:t>
            </a:r>
            <a:r>
              <a:rPr lang="ru-RU" sz="2800" dirty="0">
                <a:solidFill>
                  <a:srgbClr val="C00000"/>
                </a:solidFill>
              </a:rPr>
              <a:t>Ф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8"/>
          <a:stretch/>
        </p:blipFill>
        <p:spPr bwMode="auto">
          <a:xfrm>
            <a:off x="0" y="32395"/>
            <a:ext cx="1085007" cy="1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7"/>
          <a:stretch/>
        </p:blipFill>
        <p:spPr bwMode="auto">
          <a:xfrm>
            <a:off x="1115616" y="32395"/>
            <a:ext cx="1059652" cy="1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9287" y="1748123"/>
            <a:ext cx="2902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Rh</a:t>
            </a:r>
            <a:r>
              <a:rPr lang="ru-RU" i="1" dirty="0"/>
              <a:t>. </a:t>
            </a:r>
            <a:r>
              <a:rPr lang="ru-RU" i="1" dirty="0" err="1"/>
              <a:t>phaseoli</a:t>
            </a:r>
            <a:r>
              <a:rPr lang="ru-RU" i="1" dirty="0"/>
              <a:t> </a:t>
            </a:r>
            <a:r>
              <a:rPr lang="ru-RU" dirty="0"/>
              <a:t>растение-хозяин </a:t>
            </a:r>
            <a:r>
              <a:rPr lang="ru-RU" dirty="0" smtClean="0"/>
              <a:t>–фасоль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4"/>
          <a:stretch/>
        </p:blipFill>
        <p:spPr bwMode="auto">
          <a:xfrm>
            <a:off x="17378" y="1340769"/>
            <a:ext cx="2157890" cy="15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9287" y="140440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Rh</a:t>
            </a:r>
            <a:r>
              <a:rPr lang="ru-RU" i="1" dirty="0"/>
              <a:t>. </a:t>
            </a:r>
            <a:r>
              <a:rPr lang="ru-RU" i="1" dirty="0" err="1"/>
              <a:t>leguminosarum</a:t>
            </a:r>
            <a:r>
              <a:rPr lang="ru-RU" i="1" dirty="0"/>
              <a:t> </a:t>
            </a:r>
            <a:r>
              <a:rPr lang="ru-RU" dirty="0"/>
              <a:t>растение-хозяин – </a:t>
            </a:r>
            <a:r>
              <a:rPr lang="ru-RU" u="sng" dirty="0"/>
              <a:t>горох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/>
              <a:t>вика, кормовые бобы, чина, </a:t>
            </a:r>
            <a:r>
              <a:rPr lang="ru-RU" dirty="0" smtClean="0"/>
              <a:t>чечевица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21297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Rh</a:t>
            </a:r>
            <a:r>
              <a:rPr lang="ru-RU" i="1" dirty="0"/>
              <a:t>. </a:t>
            </a:r>
            <a:r>
              <a:rPr lang="ru-RU" i="1" dirty="0" err="1"/>
              <a:t>japonicum</a:t>
            </a:r>
            <a:r>
              <a:rPr lang="ru-RU" i="1" dirty="0"/>
              <a:t> </a:t>
            </a:r>
            <a:r>
              <a:rPr lang="ru-RU" dirty="0"/>
              <a:t>растение-хозяин </a:t>
            </a:r>
            <a:r>
              <a:rPr lang="ru-RU" dirty="0" smtClean="0"/>
              <a:t>– соя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19400" y="5917922"/>
            <a:ext cx="2794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Rh</a:t>
            </a:r>
            <a:r>
              <a:rPr lang="ru-RU" i="1" dirty="0"/>
              <a:t>. </a:t>
            </a:r>
            <a:r>
              <a:rPr lang="ru-RU" i="1" dirty="0" err="1"/>
              <a:t>vigna</a:t>
            </a:r>
            <a:r>
              <a:rPr lang="ru-RU" i="1" dirty="0"/>
              <a:t> растение </a:t>
            </a:r>
            <a:r>
              <a:rPr lang="ru-RU" i="1" dirty="0" smtClean="0"/>
              <a:t>–хозяин </a:t>
            </a:r>
            <a:r>
              <a:rPr lang="ru-RU" dirty="0" smtClean="0"/>
              <a:t>– </a:t>
            </a:r>
            <a:r>
              <a:rPr lang="ru-RU" dirty="0" err="1"/>
              <a:t>вигна</a:t>
            </a:r>
            <a:r>
              <a:rPr lang="ru-RU" dirty="0"/>
              <a:t>, маис, </a:t>
            </a:r>
            <a:r>
              <a:rPr lang="ru-RU" dirty="0" smtClean="0"/>
              <a:t>арахис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54047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Rh</a:t>
            </a:r>
            <a:r>
              <a:rPr lang="ru-RU" i="1" dirty="0"/>
              <a:t>. </a:t>
            </a:r>
            <a:r>
              <a:rPr lang="ru-RU" i="1" dirty="0" err="1"/>
              <a:t>trifolii</a:t>
            </a:r>
            <a:r>
              <a:rPr lang="ru-RU" i="1" dirty="0"/>
              <a:t> </a:t>
            </a:r>
            <a:r>
              <a:rPr lang="ru-RU" i="1" dirty="0" smtClean="0"/>
              <a:t>растение -хозяин </a:t>
            </a:r>
            <a:r>
              <a:rPr lang="ru-RU" dirty="0" smtClean="0"/>
              <a:t>– клевер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653"/>
            <a:ext cx="2175268" cy="11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5" y="4066125"/>
            <a:ext cx="2180973" cy="138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/>
          <a:stretch/>
        </p:blipFill>
        <p:spPr bwMode="auto">
          <a:xfrm>
            <a:off x="-36511" y="5452028"/>
            <a:ext cx="2211780" cy="143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68144" y="350654"/>
            <a:ext cx="3131840" cy="3139321"/>
          </a:xfrm>
          <a:prstGeom prst="rect">
            <a:avLst/>
          </a:prstGeom>
          <a:ln>
            <a:solidFill>
              <a:schemeClr val="tx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indent="361950"/>
            <a:r>
              <a:rPr lang="ru-RU" b="1" i="1" dirty="0"/>
              <a:t>Взаимоотношение бактерий с растениями зависит от комплекса условий, включая физиологическое </a:t>
            </a:r>
            <a:r>
              <a:rPr lang="ru-RU" b="1" i="1" dirty="0" smtClean="0"/>
              <a:t>состояние, условия </a:t>
            </a:r>
            <a:r>
              <a:rPr lang="ru-RU" b="1" i="1" dirty="0"/>
              <a:t>роста </a:t>
            </a:r>
            <a:r>
              <a:rPr lang="ru-RU" b="1" i="1" dirty="0" smtClean="0"/>
              <a:t>растений,  физиологическую </a:t>
            </a:r>
            <a:r>
              <a:rPr lang="ru-RU" b="1" i="1" dirty="0"/>
              <a:t>активность и вирулентность бактерий. 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4860032" y="4221088"/>
            <a:ext cx="4283968" cy="2335614"/>
          </a:xfrm>
          <a:prstGeom prst="cloudCallout">
            <a:avLst>
              <a:gd name="adj1" fmla="val 50302"/>
              <a:gd name="adj2" fmla="val 66558"/>
            </a:avLst>
          </a:prstGeom>
          <a:gradFill>
            <a:gsLst>
              <a:gs pos="0">
                <a:schemeClr val="tx1">
                  <a:lumMod val="65000"/>
                </a:schemeClr>
              </a:gs>
              <a:gs pos="48000">
                <a:srgbClr val="0087E6">
                  <a:lumMod val="76000"/>
                </a:srgbClr>
              </a:gs>
              <a:gs pos="100000">
                <a:srgbClr val="005CBF">
                  <a:lumMod val="34000"/>
                </a:srgbClr>
              </a:gs>
            </a:gsLst>
            <a:lin ang="5400000" scaled="0"/>
          </a:gra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>
                <a:solidFill>
                  <a:srgbClr val="FFFFFF"/>
                </a:solidFill>
              </a:rPr>
              <a:t>Под вирулентностью понимают способность бактерий проникать внутрь корня растений и вызывать образование клубенька. </a:t>
            </a:r>
            <a:endParaRPr lang="ru-RU" sz="1500" b="1" dirty="0">
              <a:solidFill>
                <a:srgbClr val="FFFF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dirty="0"/>
              <a:t>Первая коммерческая разновидность культуры для инокуляции семян </a:t>
            </a:r>
            <a:r>
              <a:rPr lang="ru-RU" dirty="0" smtClean="0"/>
              <a:t>«</a:t>
            </a:r>
            <a:r>
              <a:rPr lang="ru-RU" dirty="0" err="1"/>
              <a:t>Nitragin</a:t>
            </a:r>
            <a:r>
              <a:rPr lang="ru-RU" dirty="0" smtClean="0"/>
              <a:t>» </a:t>
            </a:r>
            <a:r>
              <a:rPr lang="ru-RU" dirty="0"/>
              <a:t>была запатентована в Великобритании </a:t>
            </a:r>
            <a:r>
              <a:rPr lang="ru-RU" dirty="0" smtClean="0"/>
              <a:t>в </a:t>
            </a:r>
            <a:r>
              <a:rPr lang="ru-RU" dirty="0"/>
              <a:t>1896 году</a:t>
            </a:r>
            <a:r>
              <a:rPr lang="ru-RU" dirty="0" smtClean="0"/>
              <a:t>.</a:t>
            </a:r>
          </a:p>
          <a:p>
            <a:pPr marL="0" indent="447675">
              <a:buNone/>
            </a:pPr>
            <a:r>
              <a:rPr lang="ru-RU" sz="2600" b="1" i="1" dirty="0">
                <a:solidFill>
                  <a:srgbClr val="215938"/>
                </a:solidFill>
              </a:rPr>
              <a:t>Бактерии выращивали на </a:t>
            </a:r>
            <a:r>
              <a:rPr lang="ru-RU" sz="2600" b="1" i="1" dirty="0" err="1">
                <a:solidFill>
                  <a:srgbClr val="215938"/>
                </a:solidFill>
              </a:rPr>
              <a:t>агаризованных</a:t>
            </a:r>
            <a:r>
              <a:rPr lang="ru-RU" sz="2600" b="1" i="1" dirty="0">
                <a:solidFill>
                  <a:srgbClr val="215938"/>
                </a:solidFill>
              </a:rPr>
              <a:t> средах, далее соскабливали с поверхности плотной среды и </a:t>
            </a:r>
            <a:r>
              <a:rPr lang="ru-RU" sz="2600" b="1" i="1" dirty="0" err="1">
                <a:solidFill>
                  <a:srgbClr val="215938"/>
                </a:solidFill>
              </a:rPr>
              <a:t>суспендировали</a:t>
            </a:r>
            <a:r>
              <a:rPr lang="ru-RU" sz="2600" b="1" i="1" dirty="0">
                <a:solidFill>
                  <a:srgbClr val="215938"/>
                </a:solidFill>
              </a:rPr>
              <a:t> в молоке. Суспензию бактерий выливали на кучу семян, перемешивали и далее семена высушивали в тени. Вскоре семена высевали. </a:t>
            </a:r>
            <a:endParaRPr lang="ru-RU" sz="2600" b="1" i="1" dirty="0" smtClean="0">
              <a:solidFill>
                <a:srgbClr val="215938"/>
              </a:solidFill>
            </a:endParaRPr>
          </a:p>
          <a:p>
            <a:pPr marL="0" indent="447675">
              <a:buNone/>
            </a:pPr>
            <a:r>
              <a:rPr lang="ru-RU" sz="2600" b="1" i="1" dirty="0" smtClean="0">
                <a:solidFill>
                  <a:srgbClr val="215938"/>
                </a:solidFill>
              </a:rPr>
              <a:t>Данный </a:t>
            </a:r>
            <a:r>
              <a:rPr lang="ru-RU" sz="2600" b="1" i="1" dirty="0">
                <a:solidFill>
                  <a:srgbClr val="215938"/>
                </a:solidFill>
              </a:rPr>
              <a:t>метод пригоден для инокуляции сравнительно небольших объемов семян и применялся во многих странах с конца тридцатых до начала семидесятых </a:t>
            </a:r>
            <a:r>
              <a:rPr lang="ru-RU" sz="2600" b="1" i="1" dirty="0" smtClean="0">
                <a:solidFill>
                  <a:srgbClr val="215938"/>
                </a:solidFill>
              </a:rPr>
              <a:t>годов 20 века.  </a:t>
            </a:r>
          </a:p>
          <a:p>
            <a:pPr marL="0" indent="447675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3477</Words>
  <Application>Microsoft Office PowerPoint</Application>
  <PresentationFormat>Экран (4:3)</PresentationFormat>
  <Paragraphs>266</Paragraphs>
  <Slides>46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Лекция 10. Применение методов биотехнологии в растениеводстве и земледелии</vt:lpstr>
      <vt:lpstr>1. Технология получения и применения биологических удобрений</vt:lpstr>
      <vt:lpstr>Основные направления биотехнологии в растениеводстве</vt:lpstr>
      <vt:lpstr>Презентация PowerPoint</vt:lpstr>
      <vt:lpstr>Презентация PowerPoint</vt:lpstr>
      <vt:lpstr>Презентация PowerPoint</vt:lpstr>
      <vt:lpstr>Технология получения азотных  удобрений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Снабжение растений фосфатами</vt:lpstr>
      <vt:lpstr>Презентация PowerPoint</vt:lpstr>
      <vt:lpstr>Презентация PowerPoint</vt:lpstr>
      <vt:lpstr>Эм-технологии</vt:lpstr>
      <vt:lpstr>Презентация PowerPoint</vt:lpstr>
      <vt:lpstr>2 Биологические методы и препараты для борьбы с вредителями и болезнями сельскохозяйственных растений</vt:lpstr>
      <vt:lpstr>Презентация PowerPoint</vt:lpstr>
      <vt:lpstr>Презентация PowerPoint</vt:lpstr>
      <vt:lpstr>Презентация PowerPoint</vt:lpstr>
      <vt:lpstr>Требования, предъявляемые к биопестицидам</vt:lpstr>
      <vt:lpstr>Бактериальные препараты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Грибные препараты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энтомофагов</vt:lpstr>
      <vt:lpstr>Получение биогаза (Метаногенез)</vt:lpstr>
      <vt:lpstr>Презентация PowerPoint</vt:lpstr>
      <vt:lpstr>Презентация PowerPoint</vt:lpstr>
      <vt:lpstr>Экологическая ценность производства биогаза</vt:lpstr>
      <vt:lpstr>Презентация PowerPoint</vt:lpstr>
      <vt:lpstr>Перечень сырья, используемого  для производства биогаза</vt:lpstr>
      <vt:lpstr>Состав биогаза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11. Применение методов биотехнологии в растениеводстве и земледелии</dc:title>
  <cp:lastModifiedBy>Люба</cp:lastModifiedBy>
  <cp:revision>51</cp:revision>
  <cp:lastPrinted>2017-11-30T15:04:47Z</cp:lastPrinted>
  <dcterms:modified xsi:type="dcterms:W3CDTF">2021-09-13T10:35:05Z</dcterms:modified>
</cp:coreProperties>
</file>